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9" r:id="rId3"/>
    <p:sldId id="282" r:id="rId4"/>
    <p:sldId id="267" r:id="rId5"/>
    <p:sldId id="268" r:id="rId6"/>
    <p:sldId id="286" r:id="rId7"/>
    <p:sldId id="283" r:id="rId8"/>
    <p:sldId id="284" r:id="rId9"/>
    <p:sldId id="257" r:id="rId10"/>
    <p:sldId id="266" r:id="rId11"/>
    <p:sldId id="285" r:id="rId12"/>
    <p:sldId id="263" r:id="rId13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ÍLKOVÁ Aneta, RNDr." initials="BAR" lastIdx="3" clrIdx="0">
    <p:extLst>
      <p:ext uri="{19B8F6BF-5375-455C-9EA6-DF929625EA0E}">
        <p15:presenceInfo xmlns:p15="http://schemas.microsoft.com/office/powerpoint/2012/main" userId="S-1-5-21-2485226295-1928784263-781138603-16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5FE5"/>
    <a:srgbClr val="FED4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434" autoAdjust="0"/>
  </p:normalViewPr>
  <p:slideViewPr>
    <p:cSldViewPr snapToGrid="0">
      <p:cViewPr varScale="1">
        <p:scale>
          <a:sx n="128" d="100"/>
          <a:sy n="128" d="100"/>
        </p:scale>
        <p:origin x="1002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942"/>
    </p:cViewPr>
  </p:sorterViewPr>
  <p:notesViewPr>
    <p:cSldViewPr snapToGrid="0">
      <p:cViewPr varScale="1">
        <p:scale>
          <a:sx n="54" d="100"/>
          <a:sy n="54" d="100"/>
        </p:scale>
        <p:origin x="279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3D0E3-C4A8-468C-881E-593B44B4C6A0}" type="datetimeFigureOut">
              <a:rPr lang="cs-CZ" smtClean="0"/>
              <a:t>24.9.2020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80E50-0011-4DED-A607-C498CF573B6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5779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2A50F-D618-4A60-83C0-B5C56A2E311F}" type="datetimeFigureOut">
              <a:rPr lang="cs-CZ" smtClean="0"/>
              <a:t>24.9.2020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FEC0A-5086-4570-AB7B-BDFB07BA14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7497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3FEC0A-5086-4570-AB7B-BDFB07BA1474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584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3FEC0A-5086-4570-AB7B-BDFB07BA1474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4815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9670-6422-4185-BA01-18878B297533}" type="datetimeFigureOut">
              <a:rPr lang="cs-CZ"/>
              <a:pPr>
                <a:defRPr/>
              </a:pPr>
              <a:t>24.9.2020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6451-7F38-44EE-9694-F0A52E9B87E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3685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C3B4A-F70C-490F-84FA-0C9F857A3A0E}" type="datetimeFigureOut">
              <a:rPr lang="cs-CZ"/>
              <a:pPr>
                <a:defRPr/>
              </a:pPr>
              <a:t>24.9.2020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11508-4FE9-4B91-9962-271D6DB93FA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8080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A3298-CEF8-4528-A061-5F6F42D36A83}" type="datetimeFigureOut">
              <a:rPr lang="cs-CZ"/>
              <a:pPr>
                <a:defRPr/>
              </a:pPr>
              <a:t>24.9.2020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509A0-FA6F-48D7-99DF-847729C8154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5052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3E14A-345E-4DC3-A6C5-5BBA1E716FBB}" type="datetimeFigureOut">
              <a:rPr lang="cs-CZ"/>
              <a:pPr>
                <a:defRPr/>
              </a:pPr>
              <a:t>24.9.2020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7DE96-21F1-4470-A899-AA6009CA0D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050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514FB-3081-44D9-B8C9-6462ECAC87C0}" type="datetimeFigureOut">
              <a:rPr lang="cs-CZ"/>
              <a:pPr>
                <a:defRPr/>
              </a:pPr>
              <a:t>24.9.2020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EA2A1-517B-4548-A278-1C8C46A1D0C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2119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3FB9E-642F-4CB9-8051-0C0E51714A82}" type="datetimeFigureOut">
              <a:rPr lang="cs-CZ"/>
              <a:pPr>
                <a:defRPr/>
              </a:pPr>
              <a:t>24.9.2020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30576-909D-4C0F-9A93-1358EEB7E3F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909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3BE75-8847-45DA-9867-13B4FCD735E8}" type="datetimeFigureOut">
              <a:rPr lang="cs-CZ"/>
              <a:pPr>
                <a:defRPr/>
              </a:pPr>
              <a:t>24.9.2020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57168-BE63-4C92-B003-C7D46CCFA5A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655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E58FC-FAC0-4867-991D-D559FCC17447}" type="datetimeFigureOut">
              <a:rPr lang="cs-CZ"/>
              <a:pPr>
                <a:defRPr/>
              </a:pPr>
              <a:t>24.9.2020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15C35-F5EA-4914-A277-21319ED16C2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2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AF346-336F-4647-9FC2-4D703D0FCA86}" type="datetimeFigureOut">
              <a:rPr lang="cs-CZ"/>
              <a:pPr>
                <a:defRPr/>
              </a:pPr>
              <a:t>24.9.2020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0AE46-5A1E-4AD6-91B9-1A881CB641D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815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FC86E-4045-4273-B7DD-F3885C761F44}" type="datetimeFigureOut">
              <a:rPr lang="cs-CZ"/>
              <a:pPr>
                <a:defRPr/>
              </a:pPr>
              <a:t>24.9.2020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87718-E909-4484-9C30-35DBC120D4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657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D5D1C-F464-4865-A034-DEB37DB6380D}" type="datetimeFigureOut">
              <a:rPr lang="cs-CZ"/>
              <a:pPr>
                <a:defRPr/>
              </a:pPr>
              <a:t>24.9.2020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777FA-F13A-4877-ADF2-F70D87062C6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088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7DB257-E697-434F-B402-70C179CD2300}" type="datetimeFigureOut">
              <a:rPr lang="cs-CZ"/>
              <a:pPr>
                <a:defRPr/>
              </a:pPr>
              <a:t>24.9.2020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A2BBB4-12DF-4F00-890B-67F982AD4E5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Aneta.Bilkova@vsuo.cz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0" y="4264702"/>
            <a:ext cx="9144000" cy="1964649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sz="4800" dirty="0"/>
              <a:t/>
            </a:r>
            <a:br>
              <a:rPr lang="cs-CZ" sz="4800" dirty="0"/>
            </a:br>
            <a:r>
              <a:rPr lang="cs-CZ" sz="4800" dirty="0"/>
              <a:t> </a:t>
            </a:r>
            <a:r>
              <a:rPr lang="cs-CZ" sz="4800" b="1" dirty="0"/>
              <a:t>Zapojení VŠÚO Holovousy s.r.o. </a:t>
            </a:r>
            <a:r>
              <a:rPr lang="cs-CZ" sz="4800" b="1" dirty="0" smtClean="0"/>
              <a:t/>
            </a:r>
            <a:br>
              <a:rPr lang="cs-CZ" sz="4800" b="1" dirty="0" smtClean="0"/>
            </a:br>
            <a:r>
              <a:rPr lang="cs-CZ" sz="4800" b="1" dirty="0" smtClean="0"/>
              <a:t>do </a:t>
            </a:r>
            <a:r>
              <a:rPr lang="cs-CZ" sz="4800" b="1" dirty="0"/>
              <a:t>projektu BIOFRUITNET </a:t>
            </a:r>
            <a:endParaRPr lang="cs-CZ" sz="4800" b="1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00013" y="6372225"/>
            <a:ext cx="8929687" cy="458757"/>
          </a:xfrm>
          <a:prstGeom prst="rect">
            <a:avLst/>
          </a:prstGeom>
          <a:noFill/>
        </p:spPr>
        <p:txBody>
          <a:bodyPr wrap="square" tIns="90000" bIns="90000" rtlCol="0">
            <a:noAutofit/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Autor: Ing. Radek Vávra, Ph.D. a kolektiv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4C48B901-C461-4240-90A5-158631508A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30" b="22383"/>
          <a:stretch/>
        </p:blipFill>
        <p:spPr>
          <a:xfrm>
            <a:off x="5877264" y="754911"/>
            <a:ext cx="3180238" cy="1262485"/>
          </a:xfrm>
          <a:prstGeom prst="rect">
            <a:avLst/>
          </a:prstGeom>
        </p:spPr>
      </p:pic>
      <p:pic>
        <p:nvPicPr>
          <p:cNvPr id="8" name="Obrázek 7"/>
          <p:cNvPicPr/>
          <p:nvPr/>
        </p:nvPicPr>
        <p:blipFill rotWithShape="1">
          <a:blip r:embed="rId5"/>
          <a:srcRect l="43480" t="8646" r="28786" b="21220"/>
          <a:stretch/>
        </p:blipFill>
        <p:spPr bwMode="auto">
          <a:xfrm>
            <a:off x="797442" y="0"/>
            <a:ext cx="4944228" cy="64964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2581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Příprava projektu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49" y="1825625"/>
            <a:ext cx="7175649" cy="4351338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r>
              <a:rPr lang="cs-CZ" sz="2400" b="1" dirty="0" smtClean="0">
                <a:cs typeface="Arial" panose="020B0604020202020204" pitchFamily="34" charset="0"/>
              </a:rPr>
              <a:t>Jednokolové hodnocení</a:t>
            </a:r>
          </a:p>
          <a:p>
            <a:r>
              <a:rPr lang="cs-CZ" sz="2400" b="1" dirty="0" smtClean="0">
                <a:cs typeface="Arial" panose="020B0604020202020204" pitchFamily="34" charset="0"/>
              </a:rPr>
              <a:t>Zisk bodů 15 (</a:t>
            </a:r>
            <a:r>
              <a:rPr lang="cs-CZ" sz="2400" b="1" dirty="0" smtClean="0">
                <a:cs typeface="Arial" panose="020B0604020202020204" pitchFamily="34" charset="0"/>
              </a:rPr>
              <a:t>nejvyšší možné ohodnocení)</a:t>
            </a:r>
          </a:p>
          <a:p>
            <a:r>
              <a:rPr lang="cs-CZ" sz="2400" b="1" dirty="0" smtClean="0">
                <a:cs typeface="Arial" panose="020B0604020202020204" pitchFamily="34" charset="0"/>
              </a:rPr>
              <a:t>INNOVARUM – zkušenosti s přípravou a podáním projektu </a:t>
            </a:r>
          </a:p>
          <a:p>
            <a:r>
              <a:rPr lang="cs-CZ" sz="2400" b="1" dirty="0" smtClean="0">
                <a:cs typeface="Arial" panose="020B0604020202020204" pitchFamily="34" charset="0"/>
              </a:rPr>
              <a:t>Odměna 1,5 % za přijetí projektu z financované částky </a:t>
            </a:r>
          </a:p>
          <a:p>
            <a:r>
              <a:rPr lang="cs-CZ" sz="2400" b="1" dirty="0" smtClean="0">
                <a:cs typeface="Arial" panose="020B0604020202020204" pitchFamily="34" charset="0"/>
              </a:rPr>
              <a:t>Administrativní záležitosti, komunikace s partnery, uzavírání dohod</a:t>
            </a:r>
          </a:p>
          <a:p>
            <a:r>
              <a:rPr lang="cs-CZ" sz="2400" b="1" dirty="0" smtClean="0">
                <a:cs typeface="Arial" panose="020B0604020202020204" pitchFamily="34" charset="0"/>
              </a:rPr>
              <a:t>Celková koordinace projektu</a:t>
            </a:r>
            <a:endParaRPr lang="cs-CZ" sz="2400" b="1" dirty="0" smtClean="0">
              <a:cs typeface="Arial" panose="020B0604020202020204" pitchFamily="34" charset="0"/>
            </a:endParaRP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9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4C48B901-C461-4240-90A5-158631508A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30" b="22383"/>
          <a:stretch/>
        </p:blipFill>
        <p:spPr>
          <a:xfrm>
            <a:off x="5394716" y="563351"/>
            <a:ext cx="3662786" cy="145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10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34147" y="925327"/>
            <a:ext cx="6937983" cy="967268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sz="40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Vám za pozornost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01D99AE3-A967-45C4-91C4-5CE6D1C63FC0}"/>
              </a:ext>
            </a:extLst>
          </p:cNvPr>
          <p:cNvSpPr txBox="1"/>
          <p:nvPr/>
        </p:nvSpPr>
        <p:spPr>
          <a:xfrm>
            <a:off x="428624" y="5111382"/>
            <a:ext cx="4572000" cy="917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 fontAlgn="auto">
              <a:lnSpc>
                <a:spcPct val="100000"/>
              </a:lnSpc>
              <a:spcAft>
                <a:spcPts val="0"/>
              </a:spcAft>
              <a:buClr>
                <a:srgbClr val="90C226"/>
              </a:buClr>
              <a:buSzPct val="80000"/>
            </a:pPr>
            <a:r>
              <a:rPr lang="cs-CZ" sz="1600" b="1" i="1" dirty="0">
                <a:solidFill>
                  <a:prstClr val="black"/>
                </a:solidFill>
                <a:latin typeface="Trebuchet MS" panose="020B0603020202020204" pitchFamily="34" charset="0"/>
              </a:rPr>
              <a:t>KONTAKT</a:t>
            </a:r>
          </a:p>
          <a:p>
            <a:pPr lvl="0" defTabSz="457200" fontAlgn="auto">
              <a:lnSpc>
                <a:spcPct val="100000"/>
              </a:lnSpc>
              <a:spcAft>
                <a:spcPts val="0"/>
              </a:spcAft>
              <a:buClr>
                <a:srgbClr val="90C226"/>
              </a:buClr>
              <a:buSzPct val="80000"/>
            </a:pPr>
            <a:r>
              <a:rPr lang="cs-CZ" sz="1800" b="1" dirty="0">
                <a:solidFill>
                  <a:sysClr val="windowText" lastClr="000000"/>
                </a:solidFill>
                <a:latin typeface="Trebuchet MS" panose="020B0603020202020204" pitchFamily="34" charset="0"/>
              </a:rPr>
              <a:t>Ing. Radek Vávra, Ph.D.	</a:t>
            </a:r>
          </a:p>
          <a:p>
            <a:pPr lvl="0" fontAlgn="auto">
              <a:lnSpc>
                <a:spcPct val="120000"/>
              </a:lnSpc>
              <a:spcAft>
                <a:spcPts val="0"/>
              </a:spcAft>
              <a:buClr>
                <a:srgbClr val="F0A22E"/>
              </a:buClr>
              <a:buSzPct val="100000"/>
              <a:defRPr/>
            </a:pPr>
            <a:r>
              <a:rPr lang="cs-CZ" sz="1800" b="1" dirty="0">
                <a:solidFill>
                  <a:sysClr val="windowText" lastClr="000000"/>
                </a:solidFill>
                <a:latin typeface="Trebuchet MS" panose="020B0603020202020204" pitchFamily="34" charset="0"/>
              </a:rPr>
              <a:t>Email: Radek.Vavra</a:t>
            </a:r>
            <a:r>
              <a:rPr lang="cs-CZ" sz="1800" b="1" dirty="0">
                <a:solidFill>
                  <a:sysClr val="windowText" lastClr="000000"/>
                </a:solidFill>
                <a:latin typeface="Trebuchet MS" panose="020B0603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@vsuo.cz </a:t>
            </a:r>
            <a:endParaRPr lang="cs-CZ" dirty="0"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587" y="34360238"/>
            <a:ext cx="1503120" cy="1798734"/>
          </a:xfrm>
          <a:prstGeom prst="rect">
            <a:avLst/>
          </a:prstGeom>
        </p:spPr>
      </p:pic>
      <p:pic>
        <p:nvPicPr>
          <p:cNvPr id="7" name="Obrázek 6"/>
          <p:cNvPicPr/>
          <p:nvPr/>
        </p:nvPicPr>
        <p:blipFill rotWithShape="1">
          <a:blip r:embed="rId5"/>
          <a:srcRect l="22168" t="61302" r="13914" b="12496"/>
          <a:stretch/>
        </p:blipFill>
        <p:spPr bwMode="auto">
          <a:xfrm>
            <a:off x="829428" y="2483107"/>
            <a:ext cx="7442702" cy="18337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9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4C48B901-C461-4240-90A5-158631508A6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30" b="22383"/>
          <a:stretch/>
        </p:blipFill>
        <p:spPr>
          <a:xfrm>
            <a:off x="4359349" y="4565946"/>
            <a:ext cx="4106575" cy="1630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85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322753" y="681037"/>
            <a:ext cx="5823214" cy="1492537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BIOFRUITNET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4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oosting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nnovation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cs-CZ" sz="24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rganic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FRUIT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roduction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hrough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stronger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works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Zástupný symbol pro obsah 2"/>
          <p:cNvSpPr>
            <a:spLocks noGrp="1"/>
          </p:cNvSpPr>
          <p:nvPr>
            <p:ph sz="half" idx="1"/>
          </p:nvPr>
        </p:nvSpPr>
        <p:spPr>
          <a:xfrm>
            <a:off x="824458" y="2755834"/>
            <a:ext cx="1776875" cy="2837853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9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4C48B901-C461-4240-90A5-158631508A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30" b="22383"/>
          <a:stretch/>
        </p:blipFill>
        <p:spPr>
          <a:xfrm>
            <a:off x="5658793" y="607102"/>
            <a:ext cx="3076453" cy="1150304"/>
          </a:xfrm>
          <a:prstGeom prst="rect">
            <a:avLst/>
          </a:prstGeom>
        </p:spPr>
      </p:pic>
      <p:sp>
        <p:nvSpPr>
          <p:cNvPr id="2" name="Zástupný symbol pro obsah 1"/>
          <p:cNvSpPr>
            <a:spLocks noGrp="1"/>
          </p:cNvSpPr>
          <p:nvPr>
            <p:ph sz="half" idx="2"/>
          </p:nvPr>
        </p:nvSpPr>
        <p:spPr>
          <a:xfrm flipH="1">
            <a:off x="270933" y="2173574"/>
            <a:ext cx="6422819" cy="3530185"/>
          </a:xfrm>
        </p:spPr>
        <p:txBody>
          <a:bodyPr/>
          <a:lstStyle/>
          <a:p>
            <a:r>
              <a:rPr lang="cs-CZ" sz="2400" b="1" dirty="0" smtClean="0"/>
              <a:t>Projekt programu </a:t>
            </a:r>
            <a:r>
              <a:rPr lang="cs-CZ" sz="2400" b="1" dirty="0" err="1" smtClean="0"/>
              <a:t>Horizon</a:t>
            </a:r>
            <a:r>
              <a:rPr lang="cs-CZ" sz="2400" b="1" dirty="0" smtClean="0"/>
              <a:t> 2020</a:t>
            </a:r>
          </a:p>
          <a:p>
            <a:r>
              <a:rPr lang="cs-CZ" sz="2400" b="1" dirty="0" smtClean="0"/>
              <a:t>RUR-15-2018-2019-2020 - </a:t>
            </a:r>
            <a:r>
              <a:rPr lang="en-US" sz="2400" b="1" dirty="0" smtClean="0"/>
              <a:t>Thematic </a:t>
            </a:r>
            <a:r>
              <a:rPr lang="en-US" sz="2400" b="1" dirty="0"/>
              <a:t>networks compiling knowledge ready for </a:t>
            </a:r>
            <a:r>
              <a:rPr lang="en-US" sz="2400" b="1" dirty="0" smtClean="0"/>
              <a:t>practice</a:t>
            </a:r>
            <a:endParaRPr lang="cs-CZ" sz="2400" b="1" dirty="0" smtClean="0"/>
          </a:p>
          <a:p>
            <a:r>
              <a:rPr lang="cs-CZ" sz="2400" b="1" dirty="0"/>
              <a:t>Typ projektu: CSA (</a:t>
            </a:r>
            <a:r>
              <a:rPr lang="cs-CZ" sz="2400" b="1" dirty="0" err="1"/>
              <a:t>Coordination</a:t>
            </a:r>
            <a:r>
              <a:rPr lang="cs-CZ" sz="2400" b="1" dirty="0"/>
              <a:t> and Support </a:t>
            </a:r>
            <a:r>
              <a:rPr lang="cs-CZ" sz="2400" b="1" dirty="0" err="1"/>
              <a:t>Action</a:t>
            </a:r>
            <a:r>
              <a:rPr lang="cs-CZ" sz="2400" b="1" dirty="0" smtClean="0"/>
              <a:t>)</a:t>
            </a:r>
            <a:endParaRPr lang="cs-CZ" sz="2400" b="1" dirty="0" smtClean="0"/>
          </a:p>
          <a:p>
            <a:r>
              <a:rPr lang="cs-CZ" sz="2400" b="1" dirty="0"/>
              <a:t>GRANT </a:t>
            </a:r>
            <a:r>
              <a:rPr lang="cs-CZ" sz="2400" b="1" dirty="0" smtClean="0"/>
              <a:t>AGREEMENT NUMBER 862850</a:t>
            </a:r>
          </a:p>
          <a:p>
            <a:r>
              <a:rPr lang="en-US" sz="2400" b="1" dirty="0"/>
              <a:t>36 </a:t>
            </a:r>
            <a:r>
              <a:rPr lang="en-US" sz="2400" b="1" dirty="0" smtClean="0"/>
              <a:t>m</a:t>
            </a:r>
            <a:r>
              <a:rPr lang="cs-CZ" sz="2400" b="1" dirty="0" err="1" smtClean="0"/>
              <a:t>ěsíců</a:t>
            </a:r>
            <a:r>
              <a:rPr lang="cs-CZ" sz="2400" b="1" dirty="0" smtClean="0"/>
              <a:t> ( listopad 2019 – říjen </a:t>
            </a:r>
            <a:r>
              <a:rPr lang="cs-CZ" sz="2400" b="1" dirty="0" smtClean="0"/>
              <a:t>2022)</a:t>
            </a:r>
            <a:endParaRPr lang="cs-CZ" sz="2400" b="1" dirty="0" smtClean="0"/>
          </a:p>
          <a:p>
            <a:r>
              <a:rPr lang="cs-CZ" sz="2400" b="1" dirty="0" smtClean="0"/>
              <a:t>EUR </a:t>
            </a:r>
            <a:r>
              <a:rPr lang="cs-CZ" sz="2400" b="1" dirty="0"/>
              <a:t>1 999 </a:t>
            </a:r>
            <a:r>
              <a:rPr lang="cs-CZ" sz="2400" b="1" dirty="0" smtClean="0"/>
              <a:t>302.50 celkem</a:t>
            </a:r>
          </a:p>
          <a:p>
            <a:r>
              <a:rPr lang="cs-CZ" sz="2400" b="1" dirty="0"/>
              <a:t>VSUO Holovousy </a:t>
            </a:r>
            <a:r>
              <a:rPr lang="cs-CZ" sz="2400" b="1" dirty="0" smtClean="0"/>
              <a:t>EUR 63 812.50</a:t>
            </a:r>
          </a:p>
          <a:p>
            <a:r>
              <a:rPr lang="cs-CZ" sz="2400" b="1" dirty="0" smtClean="0"/>
              <a:t>16 partnerských organizací z </a:t>
            </a:r>
            <a:r>
              <a:rPr lang="cs-CZ" sz="2400" b="1" dirty="0" smtClean="0"/>
              <a:t>11 </a:t>
            </a:r>
            <a:r>
              <a:rPr lang="cs-CZ" sz="2400" b="1" dirty="0" smtClean="0"/>
              <a:t>zemí</a:t>
            </a:r>
          </a:p>
          <a:p>
            <a:endParaRPr lang="cs-CZ" sz="2400" b="1" dirty="0" smtClean="0"/>
          </a:p>
          <a:p>
            <a:endParaRPr lang="cs-CZ" sz="24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1186" y="2094307"/>
            <a:ext cx="2333981" cy="1323053"/>
          </a:xfrm>
          <a:prstGeom prst="rect">
            <a:avLst/>
          </a:prstGeom>
        </p:spPr>
      </p:pic>
      <p:sp>
        <p:nvSpPr>
          <p:cNvPr id="7" name="Rectangle 10">
            <a:extLst>
              <a:ext uri="{FF2B5EF4-FFF2-40B4-BE49-F238E27FC236}">
                <a16:creationId xmlns:a16="http://schemas.microsoft.com/office/drawing/2014/main" xmlns="" id="{0F4F2C6A-2598-40CC-9D63-84747C9BE9B7}"/>
              </a:ext>
            </a:extLst>
          </p:cNvPr>
          <p:cNvSpPr/>
          <p:nvPr/>
        </p:nvSpPr>
        <p:spPr>
          <a:xfrm>
            <a:off x="2126509" y="37426606"/>
            <a:ext cx="21368491" cy="4590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30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742477" y="264869"/>
            <a:ext cx="5823214" cy="1492537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BIOFRUITNET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4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oosting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nnovation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cs-CZ" sz="24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rganic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FRUIT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roduction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hrough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stronger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works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Zástupný symbol pro obsah 2"/>
          <p:cNvSpPr>
            <a:spLocks noGrp="1"/>
          </p:cNvSpPr>
          <p:nvPr>
            <p:ph sz="half" idx="1"/>
          </p:nvPr>
        </p:nvSpPr>
        <p:spPr>
          <a:xfrm>
            <a:off x="824458" y="2755834"/>
            <a:ext cx="1776875" cy="2837853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9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4C48B901-C461-4240-90A5-158631508A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30" b="22383"/>
          <a:stretch/>
        </p:blipFill>
        <p:spPr>
          <a:xfrm>
            <a:off x="6139879" y="674556"/>
            <a:ext cx="2595367" cy="970423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010" y="1649230"/>
            <a:ext cx="5248473" cy="4766560"/>
          </a:xfrm>
          <a:prstGeom prst="rect">
            <a:avLst/>
          </a:prstGeom>
        </p:spPr>
      </p:pic>
      <p:pic>
        <p:nvPicPr>
          <p:cNvPr id="9" name="Obrázek 8"/>
          <p:cNvPicPr/>
          <p:nvPr/>
        </p:nvPicPr>
        <p:blipFill rotWithShape="1">
          <a:blip r:embed="rId5"/>
          <a:srcRect l="41398" t="43936" r="37043" b="9845"/>
          <a:stretch/>
        </p:blipFill>
        <p:spPr bwMode="auto">
          <a:xfrm>
            <a:off x="5714483" y="2167093"/>
            <a:ext cx="3317091" cy="4248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5339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568689" y="749507"/>
            <a:ext cx="7886700" cy="2525843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b="1" dirty="0"/>
              <a:t>Cíl </a:t>
            </a:r>
            <a:r>
              <a:rPr lang="cs-CZ" b="1" dirty="0" smtClean="0"/>
              <a:t>projektu:</a:t>
            </a:r>
            <a:r>
              <a:rPr lang="cs-CZ" b="1" dirty="0" smtClean="0">
                <a:latin typeface="+mn-lt"/>
              </a:rPr>
              <a:t> </a:t>
            </a:r>
            <a:br>
              <a:rPr lang="cs-CZ" b="1" dirty="0" smtClean="0">
                <a:latin typeface="+mn-lt"/>
              </a:rPr>
            </a:br>
            <a:r>
              <a:rPr lang="cs-CZ" b="1" dirty="0" smtClean="0">
                <a:latin typeface="+mn-lt"/>
              </a:rPr>
              <a:t/>
            </a:r>
            <a:br>
              <a:rPr lang="cs-CZ" b="1" dirty="0" smtClean="0">
                <a:latin typeface="+mn-lt"/>
              </a:rPr>
            </a:br>
            <a:r>
              <a:rPr lang="cs-CZ" sz="2400" b="1" dirty="0" smtClean="0">
                <a:latin typeface="+mn-lt"/>
              </a:rPr>
              <a:t>Posílit </a:t>
            </a:r>
            <a:r>
              <a:rPr lang="cs-CZ" sz="2400" b="1" dirty="0">
                <a:latin typeface="+mn-lt"/>
              </a:rPr>
              <a:t>konkurenceschopnost evropské produkce ekologického ovoce se zaměřením na ekologickou produkci jádrovin, peckovin a citrusového ovoce prostřednictvím: </a:t>
            </a:r>
            <a:r>
              <a:rPr lang="cs-CZ" sz="2400" b="1" dirty="0"/>
              <a:t/>
            </a:r>
            <a:br>
              <a:rPr lang="cs-CZ" sz="2400" b="1" dirty="0"/>
            </a:br>
            <a:endParaRPr 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Zástupný symbol pro obsah 2"/>
          <p:cNvSpPr>
            <a:spLocks noGrp="1"/>
          </p:cNvSpPr>
          <p:nvPr>
            <p:ph sz="half" idx="1"/>
          </p:nvPr>
        </p:nvSpPr>
        <p:spPr>
          <a:xfrm>
            <a:off x="666123" y="3350302"/>
            <a:ext cx="7998192" cy="2758190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endParaRPr lang="cs-CZ" sz="1800" dirty="0"/>
          </a:p>
          <a:p>
            <a:r>
              <a:rPr lang="cs-CZ" sz="1800" dirty="0" smtClean="0"/>
              <a:t>Shromažďování </a:t>
            </a:r>
            <a:r>
              <a:rPr lang="cs-CZ" sz="1800" dirty="0"/>
              <a:t>a validací stávajících praktických a vědeckých poznatků o pěstování ekologického ovoce za účelem distribuce těchto poznatků mezi zeměmi EU prostřednictvím instruktáží jako jsou praktické návody, technologické postupy, videa a krátké </a:t>
            </a:r>
            <a:r>
              <a:rPr lang="cs-CZ" sz="1800" dirty="0" smtClean="0"/>
              <a:t>články </a:t>
            </a:r>
            <a:endParaRPr lang="cs-CZ" sz="1800" dirty="0"/>
          </a:p>
          <a:p>
            <a:r>
              <a:rPr lang="cs-CZ" sz="1800" dirty="0"/>
              <a:t>Posílení zavedených webových stránek a aplikací v pěstování ekologického ovoce a navázání spojení mezi nimi za účelem vytvoření silných sítí producentů ekologického ovoce a dalších zainteresovaných subjektů s </a:t>
            </a:r>
            <a:r>
              <a:rPr lang="cs-CZ" sz="1800" dirty="0" smtClean="0"/>
              <a:t>předáváním informací </a:t>
            </a:r>
            <a:endParaRPr lang="cs-CZ" sz="1800" dirty="0"/>
          </a:p>
          <a:p>
            <a:endParaRPr lang="cs-CZ" sz="1800" dirty="0" smtClean="0"/>
          </a:p>
          <a:p>
            <a:endParaRPr lang="cs-CZ" sz="1800" dirty="0"/>
          </a:p>
          <a:p>
            <a:pPr marL="457200" lvl="1" indent="0" algn="just">
              <a:buNone/>
            </a:pP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9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4C48B901-C461-4240-90A5-158631508A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30" b="22383"/>
          <a:stretch/>
        </p:blipFill>
        <p:spPr>
          <a:xfrm>
            <a:off x="4750761" y="344774"/>
            <a:ext cx="3908847" cy="146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53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240024" y="1060553"/>
            <a:ext cx="5283851" cy="592111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sz="3200" b="1" dirty="0">
                <a:latin typeface="+mn-lt"/>
              </a:rPr>
              <a:t>Úloha VŠÚO Holovousy s.r.o</a:t>
            </a:r>
            <a:r>
              <a:rPr lang="cs-CZ" sz="3200" b="1" dirty="0" smtClean="0">
                <a:latin typeface="+mn-lt"/>
              </a:rPr>
              <a:t>.:</a:t>
            </a:r>
            <a:endParaRPr lang="cs-CZ" sz="3200" b="1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22838" y="2426436"/>
            <a:ext cx="8117536" cy="3562135"/>
          </a:xfrm>
        </p:spPr>
        <p:txBody>
          <a:bodyPr vert="horz" wrap="square" lIns="91440" tIns="90000" rIns="91440" bIns="90000" numCol="1" anchor="t" anchorCtr="0" compatLnSpc="1">
            <a:prstTxWarp prst="textNoShape">
              <a:avLst/>
            </a:prstTxWarp>
          </a:bodyPr>
          <a:lstStyle/>
          <a:p>
            <a:r>
              <a:rPr lang="cs-CZ" sz="2400" b="1" dirty="0" smtClean="0"/>
              <a:t>Koordinace prací: </a:t>
            </a:r>
            <a:r>
              <a:rPr lang="cs-CZ" sz="2400" dirty="0" smtClean="0"/>
              <a:t>vypracování </a:t>
            </a:r>
            <a:r>
              <a:rPr lang="cs-CZ" sz="2400" dirty="0"/>
              <a:t>praktických návodů a </a:t>
            </a:r>
            <a:r>
              <a:rPr lang="cs-CZ" sz="2400" dirty="0" smtClean="0"/>
              <a:t>technologických </a:t>
            </a:r>
            <a:r>
              <a:rPr lang="cs-CZ" sz="2400" dirty="0"/>
              <a:t>postupů se zaměřením na ekologickou produkci </a:t>
            </a:r>
            <a:r>
              <a:rPr lang="cs-CZ" sz="2400" dirty="0" smtClean="0"/>
              <a:t>peckovin</a:t>
            </a:r>
            <a:endParaRPr lang="cs-CZ" sz="2400" dirty="0"/>
          </a:p>
          <a:p>
            <a:r>
              <a:rPr lang="cs-CZ" sz="2400" b="1" dirty="0" smtClean="0"/>
              <a:t>Hlavní </a:t>
            </a:r>
            <a:r>
              <a:rPr lang="cs-CZ" sz="2400" b="1" dirty="0"/>
              <a:t>koordinátor projektu: </a:t>
            </a:r>
            <a:r>
              <a:rPr lang="cs-CZ" sz="2400" dirty="0"/>
              <a:t>Mezinárodní farmářská asociace NATURLAND - VERBAND FUR OKOLOGISCHEN LANDBAU EV.; Marco </a:t>
            </a:r>
            <a:r>
              <a:rPr lang="cs-CZ" sz="2400" dirty="0" err="1"/>
              <a:t>Schlüter</a:t>
            </a:r>
            <a:r>
              <a:rPr lang="cs-CZ" sz="2400" dirty="0"/>
              <a:t>; m.schlueter@naturland.de </a:t>
            </a:r>
          </a:p>
          <a:p>
            <a:r>
              <a:rPr lang="cs-CZ" sz="2400" b="1" dirty="0"/>
              <a:t>Hlavní řešitel za VŠÚO Holovousy s.r.o.: </a:t>
            </a:r>
            <a:r>
              <a:rPr lang="cs-CZ" sz="2400" dirty="0"/>
              <a:t>Ing. Radek Vávra Ph.D; radek.vavra@vsuo.cz </a:t>
            </a:r>
          </a:p>
          <a:p>
            <a:r>
              <a:rPr lang="cs-CZ" sz="2400" b="1" dirty="0"/>
              <a:t>Řešitelský tým: </a:t>
            </a:r>
            <a:r>
              <a:rPr lang="cs-CZ" sz="2400" dirty="0"/>
              <a:t>Ing. Jiří Kaplan, Ing. Veronika Danková 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9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4C48B901-C461-4240-90A5-158631508A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30" b="22383"/>
          <a:stretch/>
        </p:blipFill>
        <p:spPr>
          <a:xfrm>
            <a:off x="5299023" y="584616"/>
            <a:ext cx="3662786" cy="145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95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/>
          <p:nvPr/>
        </p:nvPicPr>
        <p:blipFill rotWithShape="1">
          <a:blip r:embed="rId3"/>
          <a:srcRect l="32181" t="35366" r="31360" b="20613"/>
          <a:stretch/>
        </p:blipFill>
        <p:spPr bwMode="auto">
          <a:xfrm>
            <a:off x="287078" y="595424"/>
            <a:ext cx="8293395" cy="58691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2355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742013" y="768101"/>
            <a:ext cx="5283851" cy="1195610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sz="3200" b="1" dirty="0" smtClean="0">
                <a:latin typeface="+mn-lt"/>
              </a:rPr>
              <a:t/>
            </a:r>
            <a:br>
              <a:rPr lang="cs-CZ" sz="3200" b="1" dirty="0" smtClean="0">
                <a:latin typeface="+mn-lt"/>
              </a:rPr>
            </a:br>
            <a:r>
              <a:rPr lang="cs-CZ" sz="3200" b="1" dirty="0" smtClean="0">
                <a:latin typeface="+mn-lt"/>
              </a:rPr>
              <a:t>Řízení projektu a</a:t>
            </a:r>
            <a:r>
              <a:rPr lang="cs-CZ" sz="3200" b="1" dirty="0">
                <a:latin typeface="+mn-lt"/>
              </a:rPr>
              <a:t/>
            </a:r>
            <a:br>
              <a:rPr lang="cs-CZ" sz="3200" b="1" dirty="0">
                <a:latin typeface="+mn-lt"/>
              </a:rPr>
            </a:br>
            <a:r>
              <a:rPr lang="cs-CZ" sz="3200" b="1" dirty="0">
                <a:latin typeface="+mn-lt"/>
              </a:rPr>
              <a:t>p</a:t>
            </a:r>
            <a:r>
              <a:rPr lang="cs-CZ" sz="3200" b="1" dirty="0" smtClean="0">
                <a:latin typeface="+mn-lt"/>
              </a:rPr>
              <a:t>racovní plán (etapy)</a:t>
            </a:r>
            <a:br>
              <a:rPr lang="cs-CZ" sz="3200" b="1" dirty="0" smtClean="0">
                <a:latin typeface="+mn-lt"/>
              </a:rPr>
            </a:br>
            <a:endParaRPr lang="cs-CZ" sz="3200" b="1" i="1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4" name="Picture 9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4C48B901-C461-4240-90A5-158631508A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30" b="22383"/>
          <a:stretch/>
        </p:blipFill>
        <p:spPr>
          <a:xfrm>
            <a:off x="4590517" y="256311"/>
            <a:ext cx="4470917" cy="1774856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013" y="2228049"/>
            <a:ext cx="7562538" cy="370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80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674677" y="318396"/>
            <a:ext cx="5283851" cy="592111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sz="3200" b="1" dirty="0" smtClean="0">
                <a:latin typeface="+mn-lt"/>
              </a:rPr>
              <a:t>Pracovní plán: etapy</a:t>
            </a:r>
            <a:endParaRPr lang="cs-CZ" sz="3200" b="1" i="1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4" name="Picture 9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4C48B901-C461-4240-90A5-158631508A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30" b="22383"/>
          <a:stretch/>
        </p:blipFill>
        <p:spPr>
          <a:xfrm>
            <a:off x="7121826" y="256311"/>
            <a:ext cx="1467600" cy="582605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170120" y="910507"/>
            <a:ext cx="8973879" cy="2782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</a:rPr>
              <a:t>Pracovní etapa 1: </a:t>
            </a:r>
            <a:r>
              <a:rPr lang="cs-CZ" b="1" dirty="0">
                <a:ea typeface="Calibri" panose="020F0502020204030204" pitchFamily="34" charset="0"/>
                <a:cs typeface="Times New Roman" panose="02020603050405020304" pitchFamily="18" charset="0"/>
              </a:rPr>
              <a:t>Identifikace národních informačních systémů a jejich potřeb </a:t>
            </a:r>
            <a:endParaRPr lang="cs-CZ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</a:rPr>
              <a:t>            Pracovní etapa 2: </a:t>
            </a:r>
            <a:r>
              <a:rPr lang="cs-CZ" b="1" dirty="0">
                <a:ea typeface="Calibri" panose="020F0502020204030204" pitchFamily="34" charset="0"/>
                <a:cs typeface="Times New Roman" panose="02020603050405020304" pitchFamily="18" charset="0"/>
              </a:rPr>
              <a:t>Mapování stávajících znalostí</a:t>
            </a:r>
            <a:endParaRPr lang="cs-CZ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</a:rPr>
              <a:t>                   Pracovní etapa 3: </a:t>
            </a:r>
            <a:r>
              <a:rPr lang="cs-CZ" b="1" dirty="0">
                <a:ea typeface="Calibri" panose="020F0502020204030204" pitchFamily="34" charset="0"/>
                <a:cs typeface="Times New Roman" panose="02020603050405020304" pitchFamily="18" charset="0"/>
              </a:rPr>
              <a:t>Hodnocení a výběr osvědčených postupů</a:t>
            </a:r>
            <a:endParaRPr lang="cs-CZ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Pracovní etapa 4: </a:t>
            </a:r>
            <a:r>
              <a:rPr lang="cs-CZ" b="1" dirty="0">
                <a:ea typeface="Calibri" panose="020F0502020204030204" pitchFamily="34" charset="0"/>
                <a:cs typeface="Times New Roman" panose="02020603050405020304" pitchFamily="18" charset="0"/>
              </a:rPr>
              <a:t>Sestavení a přizpůsobení znalostí připravených pro praxi</a:t>
            </a:r>
            <a:endParaRPr lang="cs-CZ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</a:rPr>
              <a:t>Pracovní etapa 5: </a:t>
            </a:r>
            <a:r>
              <a:rPr lang="cs-CZ" b="1" dirty="0">
                <a:ea typeface="Calibri" panose="020F0502020204030204" pitchFamily="34" charset="0"/>
                <a:cs typeface="Times New Roman" panose="02020603050405020304" pitchFamily="18" charset="0"/>
              </a:rPr>
              <a:t>Šíření informací, komunikace a efektivní spolupůsobení s probíhajícími </a:t>
            </a:r>
            <a:endParaRPr lang="cs-CZ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informačními </a:t>
            </a:r>
            <a:r>
              <a:rPr lang="cs-CZ" b="1" dirty="0">
                <a:ea typeface="Calibri" panose="020F0502020204030204" pitchFamily="34" charset="0"/>
                <a:cs typeface="Times New Roman" panose="02020603050405020304" pitchFamily="18" charset="0"/>
              </a:rPr>
              <a:t>systémy</a:t>
            </a:r>
            <a:endParaRPr lang="cs-CZ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dirty="0">
                <a:ea typeface="Calibri" panose="020F0502020204030204" pitchFamily="34" charset="0"/>
                <a:cs typeface="Times New Roman" panose="02020603050405020304" pitchFamily="18" charset="0"/>
              </a:rPr>
              <a:t>Pracovní etapa 6: </a:t>
            </a:r>
            <a:r>
              <a:rPr lang="cs-CZ" b="1" dirty="0">
                <a:ea typeface="Calibri" panose="020F0502020204030204" pitchFamily="34" charset="0"/>
                <a:cs typeface="Times New Roman" panose="02020603050405020304" pitchFamily="18" charset="0"/>
              </a:rPr>
              <a:t>Řízení a monitorování projektu</a:t>
            </a:r>
            <a:endParaRPr lang="cs-CZ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n 31"/>
          <p:cNvPicPr/>
          <p:nvPr/>
        </p:nvPicPr>
        <p:blipFill rotWithShape="1">
          <a:blip r:embed="rId4"/>
          <a:srcRect l="17778" t="17793" r="1097"/>
          <a:stretch/>
        </p:blipFill>
        <p:spPr bwMode="auto">
          <a:xfrm>
            <a:off x="1724409" y="3692935"/>
            <a:ext cx="4889042" cy="27216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2757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704719" y="361405"/>
            <a:ext cx="8117536" cy="806269"/>
          </a:xfrm>
        </p:spPr>
        <p:txBody>
          <a:bodyPr vert="horz" wrap="square" lIns="91440" tIns="90000" rIns="91440" bIns="90000" numCol="1" anchor="ctr" anchorCtr="0" compatLnSpc="1">
            <a:prstTxWarp prst="textNoShape">
              <a:avLst/>
            </a:prstTxWarp>
          </a:bodyPr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Program schůzek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/>
          <p:cNvPicPr/>
          <p:nvPr/>
        </p:nvPicPr>
        <p:blipFill rotWithShape="1">
          <a:blip r:embed="rId3"/>
          <a:srcRect l="37901" t="50688" r="36222" b="32792"/>
          <a:stretch/>
        </p:blipFill>
        <p:spPr bwMode="auto">
          <a:xfrm>
            <a:off x="54360" y="1167674"/>
            <a:ext cx="5407660" cy="18694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59945" y="1167674"/>
            <a:ext cx="7886700" cy="4351338"/>
          </a:xfrm>
        </p:spPr>
        <p:txBody>
          <a:bodyPr/>
          <a:lstStyle/>
          <a:p>
            <a:r>
              <a:rPr lang="cs-CZ" sz="2000" b="1" dirty="0" smtClean="0"/>
              <a:t>Zahajovací schůzka – prosinec 2019</a:t>
            </a:r>
            <a:endParaRPr lang="cs-CZ" sz="2000" b="1" dirty="0"/>
          </a:p>
        </p:txBody>
      </p:sp>
      <p:pic>
        <p:nvPicPr>
          <p:cNvPr id="8" name="Obrázek 7"/>
          <p:cNvPicPr/>
          <p:nvPr/>
        </p:nvPicPr>
        <p:blipFill rotWithShape="1">
          <a:blip r:embed="rId4"/>
          <a:srcRect l="30032" t="36127" r="27070" b="34071"/>
          <a:stretch/>
        </p:blipFill>
        <p:spPr bwMode="auto">
          <a:xfrm>
            <a:off x="437078" y="3215390"/>
            <a:ext cx="7110470" cy="31098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9" descr="A screenshot of a cell phone&#10;&#10;Description automatically generated">
            <a:extLst>
              <a:ext uri="{FF2B5EF4-FFF2-40B4-BE49-F238E27FC236}">
                <a16:creationId xmlns="" xmlns:a16="http://schemas.microsoft.com/office/drawing/2014/main" id="{4C48B901-C461-4240-90A5-158631508A6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30" b="22383"/>
          <a:stretch/>
        </p:blipFill>
        <p:spPr>
          <a:xfrm>
            <a:off x="5299023" y="584616"/>
            <a:ext cx="3662786" cy="14540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1 [režim kompatibility]" id="{4DBC2B41-EAD2-435C-8958-385EF01D76DB}" vid="{BADC01F2-3730-42F6-9FF1-FB49665B2E37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Prezentace_1</Template>
  <TotalTime>5655</TotalTime>
  <Words>331</Words>
  <Application>Microsoft Office PowerPoint</Application>
  <PresentationFormat>Předvádění na obrazovce (4:3)</PresentationFormat>
  <Paragraphs>47</Paragraphs>
  <Slides>12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Trebuchet MS</vt:lpstr>
      <vt:lpstr>Motiv Office</vt:lpstr>
      <vt:lpstr>  Zapojení VŠÚO Holovousy s.r.o.  do projektu BIOFRUITNET </vt:lpstr>
      <vt:lpstr> BIOFRUITNET  Boosting Innovation in Organic FRUIT production through stronger NETworks</vt:lpstr>
      <vt:lpstr> BIOFRUITNET  Boosting Innovation in Organic FRUIT production through stronger NETworks</vt:lpstr>
      <vt:lpstr>Cíl projektu:   Posílit konkurenceschopnost evropské produkce ekologického ovoce se zaměřením na ekologickou produkci jádrovin, peckovin a citrusového ovoce prostřednictvím:  </vt:lpstr>
      <vt:lpstr>Úloha VŠÚO Holovousy s.r.o.:</vt:lpstr>
      <vt:lpstr>Prezentace aplikace PowerPoint</vt:lpstr>
      <vt:lpstr> Řízení projektu a pracovní plán (etapy) </vt:lpstr>
      <vt:lpstr>Pracovní plán: etapy</vt:lpstr>
      <vt:lpstr>Program schůzek</vt:lpstr>
      <vt:lpstr>Prezentace aplikace PowerPoint</vt:lpstr>
      <vt:lpstr>Příprava projektu</vt:lpstr>
      <vt:lpstr>Děkuji Vám za pozornost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Katka</dc:creator>
  <cp:lastModifiedBy>Ing. Radek VÁVRA</cp:lastModifiedBy>
  <cp:revision>95</cp:revision>
  <dcterms:created xsi:type="dcterms:W3CDTF">2017-03-23T07:57:27Z</dcterms:created>
  <dcterms:modified xsi:type="dcterms:W3CDTF">2020-09-24T06:11:09Z</dcterms:modified>
</cp:coreProperties>
</file>