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sldIdLst>
    <p:sldId id="272" r:id="rId6"/>
    <p:sldId id="293" r:id="rId7"/>
    <p:sldId id="301" r:id="rId8"/>
    <p:sldId id="291" r:id="rId9"/>
    <p:sldId id="299" r:id="rId10"/>
    <p:sldId id="303" r:id="rId11"/>
    <p:sldId id="298" r:id="rId12"/>
    <p:sldId id="304" r:id="rId13"/>
    <p:sldId id="306" r:id="rId14"/>
    <p:sldId id="305" r:id="rId15"/>
    <p:sldId id="308" r:id="rId16"/>
    <p:sldId id="307" r:id="rId17"/>
    <p:sldId id="309" r:id="rId18"/>
    <p:sldId id="310" r:id="rId19"/>
    <p:sldId id="300" r:id="rId20"/>
  </p:sldIdLst>
  <p:sldSz cx="9144000" cy="6858000" type="screen4x3"/>
  <p:notesSz cx="6797675" cy="987266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7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6989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9300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8826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33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29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88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363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608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30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34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003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6281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69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317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355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275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731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891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8750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232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0069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7420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8BCD0-BCE4-46F6-8146-3F27AA0F1E8D}" type="datetimeFigureOut">
              <a:rPr lang="cs-CZ" smtClean="0"/>
              <a:t>18.09.2020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07BB-EEB1-43AF-A278-74E2D08D20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60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8BCD0-BCE4-46F6-8146-3F27AA0F1E8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18.09.2020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07BB-EEB1-43AF-A278-74E2D08D20DD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25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cpgr.cgiar.org/contacts-in-ecpgr/ecpgr-contacts/ibrassicai" TargetMode="External"/><Relationship Id="rId13" Type="http://schemas.openxmlformats.org/officeDocument/2006/relationships/hyperlink" Target="https://www.ecpgr.cgiar.org/contacts-in-ecpgr/ecpgr-contacts/leafy-vegetables" TargetMode="External"/><Relationship Id="rId18" Type="http://schemas.openxmlformats.org/officeDocument/2006/relationships/hyperlink" Target="https://www.ecpgr.cgiar.org/contacts-in-ecpgr/ecpgr-contacts/iprunusi" TargetMode="External"/><Relationship Id="rId3" Type="http://schemas.openxmlformats.org/officeDocument/2006/relationships/hyperlink" Target="https://www.ecpgr.cgiar.org/contacts-in-ecpgr/ecpgr-contacts/ialliumi" TargetMode="External"/><Relationship Id="rId21" Type="http://schemas.openxmlformats.org/officeDocument/2006/relationships/hyperlink" Target="https://www.ecpgr.cgiar.org/contacts-in-ecpgr/ecpgr-contacts/ivitisi" TargetMode="External"/><Relationship Id="rId7" Type="http://schemas.openxmlformats.org/officeDocument/2006/relationships/hyperlink" Target="https://www.ecpgr.cgiar.org/contacts-in-ecpgr/ecpgr-contacts/ibetai" TargetMode="External"/><Relationship Id="rId12" Type="http://schemas.openxmlformats.org/officeDocument/2006/relationships/hyperlink" Target="https://www.ecpgr.cgiar.org/contacts-in-ecpgr/ecpgr-contacts/grain-legumes" TargetMode="External"/><Relationship Id="rId17" Type="http://schemas.openxmlformats.org/officeDocument/2006/relationships/hyperlink" Target="https://www.ecpgr.cgiar.org/contacts-in-ecpgr/ecpgr-contacts/potato" TargetMode="External"/><Relationship Id="rId2" Type="http://schemas.openxmlformats.org/officeDocument/2006/relationships/hyperlink" Target="https://www.bioversityinternational.org/" TargetMode="External"/><Relationship Id="rId16" Type="http://schemas.openxmlformats.org/officeDocument/2006/relationships/hyperlink" Target="https://www.ecpgr.cgiar.org/contacts-in-ecpgr/ecpgr-contacts/medicinal-and-aromatic-plants" TargetMode="External"/><Relationship Id="rId20" Type="http://schemas.openxmlformats.org/officeDocument/2006/relationships/hyperlink" Target="https://www.ecpgr.cgiar.org/contacts-in-ecpgr/ecpgr-contacts/umbellifer--crop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cpgr.cgiar.org/contacts-in-ecpgr/ecpgr-contacts/berries" TargetMode="External"/><Relationship Id="rId11" Type="http://schemas.openxmlformats.org/officeDocument/2006/relationships/hyperlink" Target="https://www.ecpgr.cgiar.org/contacts-in-ecpgr/ecpgr-contacts/forages" TargetMode="External"/><Relationship Id="rId5" Type="http://schemas.openxmlformats.org/officeDocument/2006/relationships/hyperlink" Target="https://www.ecpgr.cgiar.org/contacts-in-ecpgr/ecpgr-contacts/barley" TargetMode="External"/><Relationship Id="rId15" Type="http://schemas.openxmlformats.org/officeDocument/2006/relationships/hyperlink" Target="https://www.ecpgr.cgiar.org/contacts-in-ecpgr/ecpgr-contacts/imaluspyrusi" TargetMode="External"/><Relationship Id="rId10" Type="http://schemas.openxmlformats.org/officeDocument/2006/relationships/hyperlink" Target="https://www.ecpgr.cgiar.org/contacts-in-ecpgr/ecpgr-contacts/fibre-crops-flax-and-hemp" TargetMode="External"/><Relationship Id="rId19" Type="http://schemas.openxmlformats.org/officeDocument/2006/relationships/hyperlink" Target="https://www.ecpgr.cgiar.org/contacts-in-ecpgr/ecpgr-contacts/solanaceae" TargetMode="External"/><Relationship Id="rId4" Type="http://schemas.openxmlformats.org/officeDocument/2006/relationships/hyperlink" Target="https://www.ecpgr.cgiar.org/contacts-in-ecpgr/ecpgr-contacts/iavenai" TargetMode="External"/><Relationship Id="rId9" Type="http://schemas.openxmlformats.org/officeDocument/2006/relationships/hyperlink" Target="https://www.ecpgr.cgiar.org/contacts-in-ecpgr/ecpgr-contacts/cucurbits" TargetMode="External"/><Relationship Id="rId14" Type="http://schemas.openxmlformats.org/officeDocument/2006/relationships/hyperlink" Target="https://www.ecpgr.cgiar.org/contacts-in-ecpgr/ecpgr-contacts/maize" TargetMode="External"/><Relationship Id="rId22" Type="http://schemas.openxmlformats.org/officeDocument/2006/relationships/hyperlink" Target="https://www.ecpgr.cgiar.org/contacts-in-ecpgr/ecpgr-contacts/whea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0" y="4708123"/>
            <a:ext cx="9144000" cy="1255486"/>
          </a:xfrm>
          <a:prstGeom prst="rect">
            <a:avLst/>
          </a:prstGeom>
        </p:spPr>
        <p:txBody>
          <a:bodyPr vert="horz" lIns="90000" tIns="90000" rIns="90000" bIns="900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b="1" dirty="0"/>
              <a:t>Mezinárodní projekty ECPGR jako platforma pro vznik evropských projektových konsorcií v oblasti biodiverzity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ázek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3" t="14880" r="53326" b="67951"/>
          <a:stretch/>
        </p:blipFill>
        <p:spPr bwMode="auto">
          <a:xfrm>
            <a:off x="0" y="6120130"/>
            <a:ext cx="2486025" cy="737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Obrázek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638" y="6120129"/>
            <a:ext cx="1280632" cy="727383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531" y="6191402"/>
            <a:ext cx="2438400" cy="584835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>
            <a:off x="6742671" y="5745155"/>
            <a:ext cx="2145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 smtClean="0"/>
              <a:t>Jiří Sedlák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63455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Mezinárodní projekty ECPGR s účastí VŠÚO Holovousy s.r.o.</a:t>
            </a:r>
          </a:p>
          <a:p>
            <a:endParaRPr lang="cs-CZ" sz="2400" b="1" dirty="0"/>
          </a:p>
          <a:p>
            <a:r>
              <a:rPr lang="en-US" sz="2400" b="1" dirty="0" smtClean="0"/>
              <a:t>Common </a:t>
            </a:r>
            <a:r>
              <a:rPr lang="en-US" sz="2400" b="1" dirty="0"/>
              <a:t>ECPGR protocols for </a:t>
            </a:r>
            <a:r>
              <a:rPr lang="en-US" sz="2400" b="1" dirty="0" err="1"/>
              <a:t>Characterisation</a:t>
            </a:r>
            <a:r>
              <a:rPr lang="en-US" sz="2400" b="1" dirty="0"/>
              <a:t> &amp; Evaluation of Malus/</a:t>
            </a:r>
            <a:r>
              <a:rPr lang="en-US" sz="2400" b="1" dirty="0" err="1"/>
              <a:t>Pyrus</a:t>
            </a:r>
            <a:r>
              <a:rPr lang="en-US" sz="2400" b="1" dirty="0"/>
              <a:t> genetic resources</a:t>
            </a:r>
          </a:p>
          <a:p>
            <a:endParaRPr lang="cs-CZ" sz="2400" dirty="0" smtClean="0"/>
          </a:p>
          <a:p>
            <a:r>
              <a:rPr lang="en-US" sz="2400" dirty="0" smtClean="0"/>
              <a:t>A</a:t>
            </a:r>
            <a:r>
              <a:rPr lang="cs-CZ" sz="2400" dirty="0" smtClean="0"/>
              <a:t>k</a:t>
            </a:r>
            <a:r>
              <a:rPr lang="en-US" sz="2400" dirty="0" err="1" smtClean="0"/>
              <a:t>ronym</a:t>
            </a:r>
            <a:r>
              <a:rPr lang="en-US" sz="2400" dirty="0" smtClean="0"/>
              <a:t> </a:t>
            </a:r>
            <a:r>
              <a:rPr lang="en-US" sz="2400" dirty="0" err="1" smtClean="0"/>
              <a:t>PomefruitC&amp;E</a:t>
            </a:r>
            <a:endParaRPr lang="en-US" sz="2400" dirty="0"/>
          </a:p>
          <a:p>
            <a:r>
              <a:rPr lang="cs-CZ" sz="2400" dirty="0" smtClean="0"/>
              <a:t>Řešení: 2017 - 2019</a:t>
            </a:r>
            <a:endParaRPr lang="en-US" sz="2400" dirty="0"/>
          </a:p>
          <a:p>
            <a:endParaRPr lang="cs-CZ" sz="2400" dirty="0"/>
          </a:p>
          <a:p>
            <a:endParaRPr lang="cs-CZ" sz="2400" dirty="0"/>
          </a:p>
          <a:p>
            <a:endParaRPr lang="cs-CZ" sz="2400" b="1" dirty="0"/>
          </a:p>
          <a:p>
            <a:endParaRPr lang="cs-CZ" sz="24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497" y="3282376"/>
            <a:ext cx="2177879" cy="290383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569" y="2757214"/>
            <a:ext cx="2571750" cy="3429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71" y="3987114"/>
            <a:ext cx="2636107" cy="21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37058" y="170626"/>
            <a:ext cx="83222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Mezinárodní projekty ECPGR</a:t>
            </a:r>
          </a:p>
          <a:p>
            <a:endParaRPr lang="cs-CZ" sz="2400" b="1" dirty="0"/>
          </a:p>
          <a:p>
            <a:r>
              <a:rPr lang="cs-CZ" sz="2400" b="1" dirty="0"/>
              <a:t>Mezinárodní projekty ECPGR </a:t>
            </a:r>
            <a:r>
              <a:rPr lang="cs-CZ" sz="2400" b="1" dirty="0" smtClean="0"/>
              <a:t>v oblasti genových zdrojů fungují jako efektivní platforma </a:t>
            </a:r>
            <a:r>
              <a:rPr lang="cs-CZ" sz="2400" b="1" dirty="0"/>
              <a:t>pro vznik evropských projektových konsorcií v oblasti </a:t>
            </a:r>
            <a:r>
              <a:rPr lang="cs-CZ" sz="2400" b="1" dirty="0" smtClean="0"/>
              <a:t>biodiverzity v programech FP 7 a </a:t>
            </a:r>
            <a:r>
              <a:rPr lang="cs-CZ" sz="2400" b="1" dirty="0" err="1" smtClean="0"/>
              <a:t>Horizon</a:t>
            </a:r>
            <a:r>
              <a:rPr lang="cs-CZ" sz="2400" b="1" dirty="0" smtClean="0"/>
              <a:t>.</a:t>
            </a:r>
            <a:endParaRPr lang="cs-CZ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cs-CZ" sz="2400" b="1" dirty="0"/>
          </a:p>
          <a:p>
            <a:endParaRPr lang="cs-CZ" sz="2400" b="1" dirty="0" smtClean="0"/>
          </a:p>
          <a:p>
            <a:endParaRPr lang="cs-CZ" sz="24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86" y="2817672"/>
            <a:ext cx="1823308" cy="136748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831" y="2680427"/>
            <a:ext cx="2006301" cy="150472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13" y="2460905"/>
            <a:ext cx="1717762" cy="12883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1989" y="4665733"/>
            <a:ext cx="2002021" cy="150151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583" y="5283752"/>
            <a:ext cx="1427075" cy="107030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889" y="3252625"/>
            <a:ext cx="1853514" cy="139013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624" y="4497545"/>
            <a:ext cx="1217668" cy="1623558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852" y="5126293"/>
            <a:ext cx="1560000" cy="1170000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001" y="4392338"/>
            <a:ext cx="1337121" cy="1782827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423" y="3931669"/>
            <a:ext cx="1509002" cy="113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Příklad projektu do kterých se VŠÚO Holovousy s.r.o. zapojil díky spolupráci v ECPGR</a:t>
            </a:r>
          </a:p>
          <a:p>
            <a:endParaRPr lang="cs-CZ" sz="2400" dirty="0" smtClean="0"/>
          </a:p>
          <a:p>
            <a:r>
              <a:rPr lang="cs-CZ" sz="2400" b="1" dirty="0" err="1" smtClean="0"/>
              <a:t>Fruit</a:t>
            </a:r>
            <a:r>
              <a:rPr lang="cs-CZ" sz="2400" b="1" dirty="0" smtClean="0"/>
              <a:t> </a:t>
            </a:r>
            <a:r>
              <a:rPr lang="cs-CZ" sz="2400" b="1" dirty="0" err="1"/>
              <a:t>Breedomics</a:t>
            </a:r>
            <a:endParaRPr lang="cs-CZ" sz="2400" b="1" dirty="0"/>
          </a:p>
          <a:p>
            <a:endParaRPr lang="cs-CZ" sz="2400" dirty="0" smtClean="0"/>
          </a:p>
          <a:p>
            <a:r>
              <a:rPr lang="en-US" sz="2400" b="1" dirty="0" smtClean="0"/>
              <a:t>Integrated </a:t>
            </a:r>
            <a:r>
              <a:rPr lang="en-US" sz="2400" b="1" dirty="0"/>
              <a:t>approach for increasing breeding efficiency</a:t>
            </a:r>
          </a:p>
          <a:p>
            <a:r>
              <a:rPr lang="cs-CZ" sz="2400" b="1" dirty="0"/>
              <a:t>in </a:t>
            </a:r>
            <a:r>
              <a:rPr lang="cs-CZ" sz="2400" b="1" dirty="0" err="1"/>
              <a:t>fruit</a:t>
            </a:r>
            <a:r>
              <a:rPr lang="cs-CZ" sz="2400" b="1" dirty="0"/>
              <a:t> </a:t>
            </a:r>
            <a:r>
              <a:rPr lang="cs-CZ" sz="2400" b="1" dirty="0" err="1"/>
              <a:t>tree</a:t>
            </a:r>
            <a:r>
              <a:rPr lang="cs-CZ" sz="2400" b="1" dirty="0"/>
              <a:t> </a:t>
            </a:r>
            <a:r>
              <a:rPr lang="cs-CZ" sz="2400" b="1" dirty="0" err="1"/>
              <a:t>crops</a:t>
            </a:r>
            <a:endParaRPr lang="cs-CZ" sz="2400" b="1" dirty="0"/>
          </a:p>
          <a:p>
            <a:r>
              <a:rPr lang="en-US" sz="2400" dirty="0" smtClean="0"/>
              <a:t>FP7- </a:t>
            </a:r>
            <a:r>
              <a:rPr lang="en-US" sz="2400" dirty="0"/>
              <a:t>265582</a:t>
            </a:r>
            <a:endParaRPr lang="cs-CZ" sz="2400" b="1" dirty="0"/>
          </a:p>
          <a:p>
            <a:r>
              <a:rPr lang="cs-CZ" sz="2400" b="1" dirty="0" smtClean="0"/>
              <a:t>2012 – 2016</a:t>
            </a:r>
          </a:p>
          <a:p>
            <a:endParaRPr lang="cs-CZ" sz="2400" b="1" dirty="0"/>
          </a:p>
          <a:p>
            <a:endParaRPr lang="cs-CZ" sz="2400" b="1" dirty="0" smtClean="0"/>
          </a:p>
          <a:p>
            <a:endParaRPr lang="cs-CZ" sz="2400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06" y="4496703"/>
            <a:ext cx="4650750" cy="92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7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Další projekty v programu </a:t>
            </a:r>
            <a:r>
              <a:rPr lang="cs-CZ" sz="2400" b="1" dirty="0" err="1" smtClean="0"/>
              <a:t>Horizon</a:t>
            </a:r>
            <a:r>
              <a:rPr lang="cs-CZ" sz="2400" b="1" dirty="0" smtClean="0"/>
              <a:t> </a:t>
            </a:r>
            <a:r>
              <a:rPr lang="cs-CZ" sz="2400" b="1" dirty="0"/>
              <a:t>podané </a:t>
            </a:r>
            <a:r>
              <a:rPr lang="cs-CZ" sz="2400" b="1" dirty="0" smtClean="0"/>
              <a:t>v minulosti díky spolupráci v ECPGR</a:t>
            </a:r>
          </a:p>
          <a:p>
            <a:endParaRPr lang="cs-CZ" sz="2400" dirty="0" smtClean="0"/>
          </a:p>
          <a:p>
            <a:r>
              <a:rPr lang="en-US" sz="1400" b="1" dirty="0"/>
              <a:t>Horizon 2020</a:t>
            </a:r>
          </a:p>
          <a:p>
            <a:r>
              <a:rPr lang="en-US" sz="1400" b="1" dirty="0"/>
              <a:t>Call: H2020-SFS-2014-2</a:t>
            </a:r>
          </a:p>
          <a:p>
            <a:r>
              <a:rPr lang="en-US" sz="1400" b="1" dirty="0"/>
              <a:t>Topic: SFS-03a-2014</a:t>
            </a:r>
          </a:p>
          <a:p>
            <a:r>
              <a:rPr lang="en-US" sz="1400" b="1" dirty="0"/>
              <a:t>Type of action: RIA</a:t>
            </a:r>
          </a:p>
          <a:p>
            <a:r>
              <a:rPr lang="en-US" sz="1400" b="1" dirty="0"/>
              <a:t>Proposal number: SEP-210132639</a:t>
            </a:r>
          </a:p>
          <a:p>
            <a:r>
              <a:rPr lang="en-US" sz="1400" b="1" dirty="0"/>
              <a:t>Proposal acronym: </a:t>
            </a:r>
            <a:r>
              <a:rPr lang="en-US" sz="1400" b="1" dirty="0" err="1"/>
              <a:t>NatAli</a:t>
            </a:r>
            <a:endParaRPr lang="cs-CZ" sz="1400" b="1" dirty="0" smtClean="0"/>
          </a:p>
          <a:p>
            <a:r>
              <a:rPr lang="en-US" sz="1400" b="1" dirty="0"/>
              <a:t>Practical management of alien and native pests affecting agricultural and forest ecosystems</a:t>
            </a:r>
            <a:endParaRPr lang="cs-CZ" sz="1400" b="1" dirty="0" smtClean="0"/>
          </a:p>
          <a:p>
            <a:endParaRPr lang="cs-CZ" sz="1400" b="1" dirty="0" smtClean="0"/>
          </a:p>
          <a:p>
            <a:r>
              <a:rPr lang="en-US" sz="1400" b="1" dirty="0" smtClean="0"/>
              <a:t>Horizon </a:t>
            </a:r>
            <a:r>
              <a:rPr lang="en-US" sz="1400" b="1" dirty="0"/>
              <a:t>2020</a:t>
            </a:r>
          </a:p>
          <a:p>
            <a:r>
              <a:rPr lang="en-US" sz="1400" b="1" dirty="0"/>
              <a:t>Call: H2020-SFS-2018-2020</a:t>
            </a:r>
          </a:p>
          <a:p>
            <a:r>
              <a:rPr lang="en-US" sz="1400" b="1" dirty="0"/>
              <a:t>(Sustainable Food Security)</a:t>
            </a:r>
          </a:p>
          <a:p>
            <a:r>
              <a:rPr lang="en-US" sz="1400" b="1" dirty="0"/>
              <a:t>Topic: SFS-28-2018-2019-2020</a:t>
            </a:r>
          </a:p>
          <a:p>
            <a:r>
              <a:rPr lang="en-US" sz="1400" b="1" dirty="0"/>
              <a:t>Type of action: RIA</a:t>
            </a:r>
          </a:p>
          <a:p>
            <a:r>
              <a:rPr lang="en-US" sz="1400" b="1" dirty="0"/>
              <a:t>Proposal number: SEP-210564864</a:t>
            </a:r>
          </a:p>
          <a:p>
            <a:r>
              <a:rPr lang="en-US" sz="1400" b="1" dirty="0"/>
              <a:t>Proposal acronym: </a:t>
            </a:r>
            <a:r>
              <a:rPr lang="en-US" sz="1400" b="1" dirty="0" smtClean="0"/>
              <a:t>VALDIFRUIT</a:t>
            </a:r>
            <a:endParaRPr lang="cs-CZ" sz="1400" b="1" dirty="0" smtClean="0"/>
          </a:p>
          <a:p>
            <a:r>
              <a:rPr lang="en-US" sz="1400" b="1" dirty="0" err="1"/>
              <a:t>AddingVALue</a:t>
            </a:r>
            <a:r>
              <a:rPr lang="en-US" sz="1400" b="1" dirty="0"/>
              <a:t> to the </a:t>
            </a:r>
            <a:r>
              <a:rPr lang="en-US" sz="1400" b="1" dirty="0" err="1"/>
              <a:t>DIVersity</a:t>
            </a:r>
            <a:r>
              <a:rPr lang="en-US" sz="1400" b="1" dirty="0"/>
              <a:t> of </a:t>
            </a:r>
            <a:r>
              <a:rPr lang="en-US" sz="1400" b="1" dirty="0" err="1"/>
              <a:t>FRUItTree</a:t>
            </a:r>
            <a:r>
              <a:rPr lang="en-US" sz="1400" b="1" dirty="0"/>
              <a:t> Genetic Resources through improved coordination on the</a:t>
            </a:r>
          </a:p>
          <a:p>
            <a:r>
              <a:rPr lang="en-US" sz="1400" b="1" dirty="0"/>
              <a:t>conservation, </a:t>
            </a:r>
            <a:r>
              <a:rPr lang="en-US" sz="1400" b="1" dirty="0" err="1"/>
              <a:t>characterisation</a:t>
            </a:r>
            <a:r>
              <a:rPr lang="en-US" sz="1400" b="1" dirty="0"/>
              <a:t>, evaluation and access to data and plant materials with valuable traits</a:t>
            </a:r>
            <a:endParaRPr lang="cs-CZ" sz="1400" b="1" dirty="0" smtClean="0"/>
          </a:p>
          <a:p>
            <a:endParaRPr lang="cs-CZ" sz="1400" b="1" dirty="0"/>
          </a:p>
          <a:p>
            <a:endParaRPr lang="cs-CZ" sz="1400" b="1" dirty="0"/>
          </a:p>
          <a:p>
            <a:endParaRPr lang="cs-CZ" sz="2400" b="1" dirty="0" smtClean="0"/>
          </a:p>
          <a:p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8129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V současné době se připravují za účasti VŠÚO Holovousy s.r.o. další dva mezinárodní ECPGR projekty v oblasti drobného ovoce a peckovin s předpokladem podání na podzim 2020.</a:t>
            </a:r>
          </a:p>
          <a:p>
            <a:endParaRPr lang="cs-CZ" sz="24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37" y="1812144"/>
            <a:ext cx="2835416" cy="212656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838" y="4364958"/>
            <a:ext cx="2619632" cy="1964724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36" y="4120124"/>
            <a:ext cx="2835417" cy="212656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838" y="1845274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7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Děkuji za pozornost </a:t>
            </a:r>
            <a:endParaRPr lang="cs-CZ" sz="2400" b="1" dirty="0"/>
          </a:p>
          <a:p>
            <a:endParaRPr lang="cs-CZ" sz="2400" b="1" dirty="0" smtClean="0"/>
          </a:p>
          <a:p>
            <a:endParaRPr lang="cs-CZ" sz="2400" b="1" dirty="0"/>
          </a:p>
          <a:p>
            <a:endParaRPr lang="cs-CZ" sz="2400" b="1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891" y="1286226"/>
            <a:ext cx="6771503" cy="507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6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695868" y="267304"/>
            <a:ext cx="83222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en-US" sz="2400" b="1" dirty="0">
                <a:solidFill>
                  <a:srgbClr val="00B050"/>
                </a:solidFill>
              </a:rPr>
              <a:t>European Cooperative </a:t>
            </a:r>
            <a:r>
              <a:rPr lang="en-US" sz="2400" b="1" dirty="0" err="1">
                <a:solidFill>
                  <a:srgbClr val="00B050"/>
                </a:solidFill>
              </a:rPr>
              <a:t>Programme</a:t>
            </a:r>
            <a:r>
              <a:rPr lang="en-US" sz="2400" b="1" dirty="0">
                <a:solidFill>
                  <a:srgbClr val="00B050"/>
                </a:solidFill>
              </a:rPr>
              <a:t> for Plant Genetic Resources (ECPGR)</a:t>
            </a:r>
            <a:endParaRPr lang="cs-CZ" sz="2400" b="1" dirty="0" smtClean="0"/>
          </a:p>
          <a:p>
            <a:endParaRPr lang="cs-CZ" sz="2400" b="1" dirty="0">
              <a:solidFill>
                <a:srgbClr val="00B05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68" y="1499214"/>
            <a:ext cx="2753397" cy="154878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862" y="1435113"/>
            <a:ext cx="2011876" cy="150890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68" y="3180407"/>
            <a:ext cx="2051222" cy="153841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665" y="3180407"/>
            <a:ext cx="2191408" cy="164355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613" y="1294670"/>
            <a:ext cx="2151678" cy="1613759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58" y="3127537"/>
            <a:ext cx="2261902" cy="169642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64" y="4903501"/>
            <a:ext cx="1954025" cy="1465519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665" y="5006704"/>
            <a:ext cx="1795848" cy="1346886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411" y="4929457"/>
            <a:ext cx="1919416" cy="1439563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23" y="5006704"/>
            <a:ext cx="1762898" cy="132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1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Sekretariát ECPGR</a:t>
            </a:r>
          </a:p>
          <a:p>
            <a:r>
              <a:rPr lang="cs-CZ" sz="1600" dirty="0" err="1" smtClean="0">
                <a:hlinkClick r:id="rId2"/>
              </a:rPr>
              <a:t>Alliance</a:t>
            </a:r>
            <a:r>
              <a:rPr lang="cs-CZ" sz="1600" dirty="0" smtClean="0">
                <a:hlinkClick r:id="rId2"/>
              </a:rPr>
              <a:t> </a:t>
            </a:r>
            <a:r>
              <a:rPr lang="cs-CZ" sz="1600" dirty="0" err="1">
                <a:hlinkClick r:id="rId2"/>
              </a:rPr>
              <a:t>of</a:t>
            </a:r>
            <a:r>
              <a:rPr lang="cs-CZ" sz="1600" dirty="0">
                <a:hlinkClick r:id="rId2"/>
              </a:rPr>
              <a:t> </a:t>
            </a:r>
            <a:r>
              <a:rPr lang="cs-CZ" sz="1600" dirty="0" err="1">
                <a:hlinkClick r:id="rId2"/>
              </a:rPr>
              <a:t>Bioversity</a:t>
            </a:r>
            <a:r>
              <a:rPr lang="cs-CZ" sz="1600" dirty="0">
                <a:hlinkClick r:id="rId2"/>
              </a:rPr>
              <a:t> International and </a:t>
            </a:r>
            <a:r>
              <a:rPr lang="cs-CZ" sz="1600" dirty="0" err="1">
                <a:hlinkClick r:id="rId2"/>
              </a:rPr>
              <a:t>the</a:t>
            </a:r>
            <a:r>
              <a:rPr lang="cs-CZ" sz="1600" dirty="0">
                <a:hlinkClick r:id="rId2"/>
              </a:rPr>
              <a:t> International Center </a:t>
            </a:r>
            <a:r>
              <a:rPr lang="cs-CZ" sz="1600" dirty="0" err="1">
                <a:hlinkClick r:id="rId2"/>
              </a:rPr>
              <a:t>for</a:t>
            </a:r>
            <a:r>
              <a:rPr lang="cs-CZ" sz="1600" dirty="0">
                <a:hlinkClick r:id="rId2"/>
              </a:rPr>
              <a:t> </a:t>
            </a:r>
            <a:r>
              <a:rPr lang="cs-CZ" sz="1600" dirty="0" err="1">
                <a:hlinkClick r:id="rId2"/>
              </a:rPr>
              <a:t>Tropical</a:t>
            </a:r>
            <a:r>
              <a:rPr lang="cs-CZ" sz="1600" dirty="0">
                <a:hlinkClick r:id="rId2"/>
              </a:rPr>
              <a:t> </a:t>
            </a:r>
            <a:r>
              <a:rPr lang="cs-CZ" sz="1600" dirty="0" err="1">
                <a:hlinkClick r:id="rId2"/>
              </a:rPr>
              <a:t>Agriculture</a:t>
            </a:r>
            <a:r>
              <a:rPr lang="cs-CZ" sz="1600" dirty="0">
                <a:hlinkClick r:id="rId2"/>
              </a:rPr>
              <a:t> (CIAT)</a:t>
            </a:r>
            <a:r>
              <a:rPr lang="cs-CZ" sz="1600" dirty="0"/>
              <a:t/>
            </a:r>
            <a:br>
              <a:rPr lang="cs-CZ" sz="1600" dirty="0"/>
            </a:br>
            <a:r>
              <a:rPr lang="cs-CZ" dirty="0"/>
              <a:t>Via dei </a:t>
            </a:r>
            <a:r>
              <a:rPr lang="cs-CZ" dirty="0" err="1"/>
              <a:t>Tre</a:t>
            </a:r>
            <a:r>
              <a:rPr lang="cs-CZ" dirty="0"/>
              <a:t> </a:t>
            </a:r>
            <a:r>
              <a:rPr lang="cs-CZ" dirty="0" err="1"/>
              <a:t>Denari</a:t>
            </a:r>
            <a:r>
              <a:rPr lang="cs-CZ" dirty="0"/>
              <a:t>, 472/a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00057 </a:t>
            </a:r>
            <a:r>
              <a:rPr lang="cs-CZ" dirty="0" err="1"/>
              <a:t>Maccarese</a:t>
            </a:r>
            <a:r>
              <a:rPr lang="cs-CZ" dirty="0"/>
              <a:t>, Rome, Italy</a:t>
            </a:r>
            <a:endParaRPr lang="cs-CZ" b="1" dirty="0"/>
          </a:p>
          <a:p>
            <a:endParaRPr lang="cs-CZ" sz="1600" b="1" dirty="0" smtClean="0"/>
          </a:p>
          <a:p>
            <a:r>
              <a:rPr lang="cs-CZ" sz="1600" b="1" dirty="0" smtClean="0"/>
              <a:t>Generální sekretář</a:t>
            </a:r>
            <a:r>
              <a:rPr lang="cs-CZ" sz="1600" b="1" dirty="0"/>
              <a:t>: Lorenzo </a:t>
            </a:r>
            <a:r>
              <a:rPr lang="cs-CZ" sz="1600" b="1" dirty="0" err="1" smtClean="0"/>
              <a:t>Maggioni</a:t>
            </a:r>
            <a:endParaRPr lang="cs-CZ" sz="1600" b="1" dirty="0" smtClean="0"/>
          </a:p>
          <a:p>
            <a:endParaRPr lang="cs-CZ" sz="1600" b="1" dirty="0" smtClean="0"/>
          </a:p>
          <a:p>
            <a:r>
              <a:rPr lang="cs-CZ" sz="1600" b="1" dirty="0" smtClean="0"/>
              <a:t>Organizace funguje decentralizovaně na základě plodinových/expertních skupin</a:t>
            </a:r>
          </a:p>
          <a:p>
            <a:endParaRPr lang="cs-CZ" sz="1600" b="1" dirty="0" smtClean="0"/>
          </a:p>
          <a:p>
            <a:r>
              <a:rPr lang="cs-CZ" sz="1600" b="1" dirty="0" smtClean="0"/>
              <a:t>Plodinové skupiny</a:t>
            </a:r>
          </a:p>
          <a:p>
            <a:endParaRPr lang="cs-CZ" sz="2400" b="1" dirty="0" smtClean="0"/>
          </a:p>
          <a:p>
            <a:endParaRPr lang="cs-CZ" sz="2400" b="1" dirty="0" smtClean="0"/>
          </a:p>
          <a:p>
            <a:endParaRPr lang="cs-CZ" sz="2400" b="1" dirty="0"/>
          </a:p>
          <a:p>
            <a:endParaRPr lang="cs-CZ" sz="2400" b="1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261861"/>
              </p:ext>
            </p:extLst>
          </p:nvPr>
        </p:nvGraphicFramePr>
        <p:xfrm>
          <a:off x="799069" y="3476368"/>
          <a:ext cx="6994570" cy="2895600"/>
        </p:xfrm>
        <a:graphic>
          <a:graphicData uri="http://schemas.openxmlformats.org/drawingml/2006/table">
            <a:tbl>
              <a:tblPr/>
              <a:tblGrid>
                <a:gridCol w="3497285"/>
                <a:gridCol w="3497285"/>
              </a:tblGrid>
              <a:tr h="2788272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 err="1">
                          <a:solidFill>
                            <a:srgbClr val="B63D97"/>
                          </a:solidFill>
                          <a:effectLst/>
                          <a:hlinkClick r:id="rId3" tooltip="Opens internal link in current window"/>
                        </a:rPr>
                        <a:t>Allium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 err="1">
                          <a:solidFill>
                            <a:srgbClr val="B63D97"/>
                          </a:solidFill>
                          <a:effectLst/>
                          <a:hlinkClick r:id="rId4" tooltip="Opens internal link in current window"/>
                        </a:rPr>
                        <a:t>Avena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5" tooltip="Opens internal link in current window"/>
                        </a:rPr>
                        <a:t>Barley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6" tooltip="Opens internal link in current window"/>
                        </a:rPr>
                        <a:t>Berries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>
                          <a:solidFill>
                            <a:srgbClr val="B63D97"/>
                          </a:solidFill>
                          <a:effectLst/>
                          <a:hlinkClick r:id="rId7" tooltip="Opens internal link in current window"/>
                        </a:rPr>
                        <a:t>Beta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 err="1">
                          <a:solidFill>
                            <a:srgbClr val="B63D97"/>
                          </a:solidFill>
                          <a:effectLst/>
                          <a:hlinkClick r:id="rId8" tooltip="Opens internal link in current window"/>
                        </a:rPr>
                        <a:t>Brassica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9" tooltip="Opens internal link in current window"/>
                        </a:rPr>
                        <a:t>Cucurbits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Fibre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Crops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 (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Flax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 and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Hemp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0" tooltip="Opens internal link in current window"/>
                        </a:rPr>
                        <a:t>)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1" tooltip="Opens internal link in current window"/>
                        </a:rPr>
                        <a:t>Forages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2" tooltip="Opens internal link in current window"/>
                        </a:rPr>
                        <a:t>Grain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2" tooltip="Opens internal link in current window"/>
                        </a:rPr>
                        <a:t>Legumes</a:t>
                      </a:r>
                      <a:endParaRPr lang="cs-CZ" dirty="0">
                        <a:effectLst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3" tooltip="Opens internal link in current window"/>
                        </a:rPr>
                        <a:t>Leafy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3" tooltip="Opens internal link in current window"/>
                        </a:rPr>
                        <a:t>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3" tooltip="Opens internal link in current window"/>
                        </a:rPr>
                        <a:t>Vegetables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4" tooltip="Opens internal link in current window"/>
                        </a:rPr>
                        <a:t>Maize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>
                          <a:solidFill>
                            <a:srgbClr val="B63D97"/>
                          </a:solidFill>
                          <a:effectLst/>
                          <a:hlinkClick r:id="rId15" tooltip="Opens internal link in current window"/>
                        </a:rPr>
                        <a:t>Malus/</a:t>
                      </a:r>
                      <a:r>
                        <a:rPr lang="cs-CZ" i="1" u="none" strike="noStrike" dirty="0" err="1">
                          <a:solidFill>
                            <a:srgbClr val="B63D97"/>
                          </a:solidFill>
                          <a:effectLst/>
                          <a:hlinkClick r:id="rId15" tooltip="Opens internal link in current window"/>
                        </a:rPr>
                        <a:t>Pyrus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6" tooltip="Opens internal link in current window"/>
                        </a:rPr>
                        <a:t>Medicinal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6" tooltip="Opens internal link in current window"/>
                        </a:rPr>
                        <a:t> and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6" tooltip="Opens internal link in current window"/>
                        </a:rPr>
                        <a:t>Aromatic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16" tooltip="Opens internal link in current window"/>
                        </a:rPr>
                        <a:t>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6" tooltip="Opens internal link in current window"/>
                        </a:rPr>
                        <a:t>Plants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7" tooltip="Opens internal link in current window"/>
                        </a:rPr>
                        <a:t>Potato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 err="1">
                          <a:solidFill>
                            <a:srgbClr val="B63D97"/>
                          </a:solidFill>
                          <a:effectLst/>
                          <a:hlinkClick r:id="rId18" tooltip="Opens internal link in current window"/>
                        </a:rPr>
                        <a:t>Prunus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19" tooltip="Opens internal link in current window"/>
                        </a:rPr>
                        <a:t>Solanaceae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20" tooltip="Opens internal link in current window"/>
                        </a:rPr>
                        <a:t>Umbellifer</a:t>
                      </a:r>
                      <a:r>
                        <a:rPr lang="cs-CZ" u="none" strike="noStrike" dirty="0">
                          <a:solidFill>
                            <a:srgbClr val="B63D97"/>
                          </a:solidFill>
                          <a:effectLst/>
                          <a:hlinkClick r:id="rId20" tooltip="Opens internal link in current window"/>
                        </a:rPr>
                        <a:t> </a:t>
                      </a: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20" tooltip="Opens internal link in current window"/>
                        </a:rPr>
                        <a:t>Crops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i="1" u="none" strike="noStrike" dirty="0" err="1">
                          <a:solidFill>
                            <a:srgbClr val="B63D97"/>
                          </a:solidFill>
                          <a:effectLst/>
                          <a:hlinkClick r:id="rId21" tooltip="Opens internal link in current window"/>
                        </a:rPr>
                        <a:t>Vitis</a:t>
                      </a:r>
                      <a:endParaRPr lang="cs-CZ" dirty="0">
                        <a:effectLst/>
                      </a:endParaRP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cs-CZ" u="none" strike="noStrike" dirty="0" err="1">
                          <a:solidFill>
                            <a:srgbClr val="B63D97"/>
                          </a:solidFill>
                          <a:effectLst/>
                          <a:hlinkClick r:id="rId22" tooltip="Opens internal link in current window"/>
                        </a:rPr>
                        <a:t>Wheat</a:t>
                      </a:r>
                      <a:endParaRPr lang="cs-CZ" dirty="0">
                        <a:effectLst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64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695868" y="267304"/>
            <a:ext cx="83222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endParaRPr lang="cs-CZ" sz="2400" b="1" dirty="0" smtClean="0"/>
          </a:p>
          <a:p>
            <a:r>
              <a:rPr lang="cs-CZ" sz="2400" b="1" dirty="0" smtClean="0"/>
              <a:t>ECPGR </a:t>
            </a:r>
            <a:r>
              <a:rPr lang="cs-CZ" sz="2400" b="1" dirty="0"/>
              <a:t>je program spolupráce mezi většinou evropských zemí, jehož cílem je zajistit dlouhodobou ochranu a usnadnit využívání genetických zdrojů rostlin v Evropě</a:t>
            </a:r>
            <a:r>
              <a:rPr lang="cs-CZ" sz="2400" b="1" dirty="0" smtClean="0"/>
              <a:t>.</a:t>
            </a:r>
          </a:p>
          <a:p>
            <a:endParaRPr lang="cs-CZ" sz="2400" b="1" dirty="0" smtClean="0"/>
          </a:p>
          <a:p>
            <a:endParaRPr lang="cs-CZ" sz="2400" b="1" dirty="0"/>
          </a:p>
          <a:p>
            <a:endParaRPr lang="cs-CZ" sz="2400" b="1" dirty="0"/>
          </a:p>
          <a:p>
            <a:r>
              <a:rPr lang="cs-CZ" sz="2400" b="1" dirty="0"/>
              <a:t>Program, který je financován zúčastněnými zeměmi a je koordinován sekretariátem, funguje prostřednictvím pracovních skupin zabývajících se skupinami plodin nebo obecnými tématy souvisejícími s genetickými zdroji </a:t>
            </a:r>
            <a:r>
              <a:rPr lang="cs-CZ" sz="2400" b="1" dirty="0" smtClean="0"/>
              <a:t>rostlin včetně fytosanitárních aspektů při výměně rostlinného materiálu.</a:t>
            </a:r>
          </a:p>
          <a:p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59947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Národní koordinátor pro Českou republiku</a:t>
            </a:r>
          </a:p>
          <a:p>
            <a:endParaRPr lang="cs-CZ" sz="2400" b="1" dirty="0"/>
          </a:p>
          <a:p>
            <a:r>
              <a:rPr lang="cs-CZ" sz="2400" b="1" dirty="0" smtClean="0"/>
              <a:t> </a:t>
            </a:r>
            <a:endParaRPr lang="cs-CZ" sz="2400" b="1" dirty="0"/>
          </a:p>
          <a:p>
            <a:endParaRPr lang="cs-CZ" sz="2400" b="1" dirty="0" smtClean="0"/>
          </a:p>
          <a:p>
            <a:endParaRPr lang="cs-CZ" sz="2400" b="1" dirty="0"/>
          </a:p>
          <a:p>
            <a:endParaRPr lang="cs-CZ" sz="2400" b="1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231761"/>
              </p:ext>
            </p:extLst>
          </p:nvPr>
        </p:nvGraphicFramePr>
        <p:xfrm>
          <a:off x="304798" y="1408670"/>
          <a:ext cx="8721608" cy="4184822"/>
        </p:xfrm>
        <a:graphic>
          <a:graphicData uri="http://schemas.openxmlformats.org/drawingml/2006/table">
            <a:tbl>
              <a:tblPr/>
              <a:tblGrid>
                <a:gridCol w="1655807"/>
                <a:gridCol w="2704997"/>
                <a:gridCol w="2180402"/>
                <a:gridCol w="2180402"/>
              </a:tblGrid>
              <a:tr h="4184822">
                <a:tc>
                  <a:txBody>
                    <a:bodyPr/>
                    <a:lstStyle/>
                    <a:p>
                      <a:pPr fontAlgn="t"/>
                      <a:r>
                        <a:rPr lang="cs-CZ" sz="1800" b="0" dirty="0">
                          <a:effectLst/>
                        </a:rPr>
                        <a:t>Czech Republic</a:t>
                      </a:r>
                    </a:p>
                  </a:txBody>
                  <a:tcPr marL="74491" marR="74491" marT="74491" marB="74491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800" b="1" dirty="0" smtClean="0">
                          <a:effectLst/>
                        </a:rPr>
                        <a:t>Ing.</a:t>
                      </a:r>
                      <a:r>
                        <a:rPr lang="cs-CZ" sz="1800" b="1" dirty="0">
                          <a:effectLst/>
                        </a:rPr>
                        <a:t> Vojtěch </a:t>
                      </a:r>
                      <a:r>
                        <a:rPr lang="cs-CZ" sz="1800" b="1" dirty="0" smtClean="0">
                          <a:effectLst/>
                        </a:rPr>
                        <a:t>Holubec CSc.</a:t>
                      </a:r>
                      <a:endParaRPr lang="cs-CZ" sz="1800" b="1" dirty="0">
                        <a:effectLst/>
                      </a:endParaRPr>
                    </a:p>
                  </a:txBody>
                  <a:tcPr marL="74491" marR="74491" marT="74491" marB="74491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800" dirty="0">
                          <a:effectLst/>
                        </a:rPr>
                        <a:t>Výzkumný ústav rostlinné výroby, </a:t>
                      </a:r>
                      <a:r>
                        <a:rPr lang="cs-CZ" sz="1800" dirty="0" err="1">
                          <a:effectLst/>
                        </a:rPr>
                        <a:t>v.v.i</a:t>
                      </a:r>
                      <a:r>
                        <a:rPr lang="cs-CZ" sz="1800" dirty="0">
                          <a:effectLst/>
                        </a:rPr>
                        <a:t>. Praha (VÚRV)</a:t>
                      </a:r>
                      <a:br>
                        <a:rPr lang="cs-CZ" sz="1800" dirty="0">
                          <a:effectLst/>
                        </a:rPr>
                      </a:br>
                      <a:endParaRPr lang="cs-CZ" sz="1800" dirty="0" smtClean="0">
                        <a:effectLst/>
                      </a:endParaRPr>
                    </a:p>
                    <a:p>
                      <a:pPr fontAlgn="t"/>
                      <a:r>
                        <a:rPr lang="cs-CZ" sz="1800" dirty="0" err="1" smtClean="0">
                          <a:effectLst/>
                        </a:rPr>
                        <a:t>Crop</a:t>
                      </a:r>
                      <a:r>
                        <a:rPr lang="cs-CZ" sz="1800" dirty="0" smtClean="0">
                          <a:effectLst/>
                        </a:rPr>
                        <a:t> </a:t>
                      </a:r>
                      <a:r>
                        <a:rPr lang="cs-CZ" sz="1800" dirty="0" err="1">
                          <a:effectLst/>
                        </a:rPr>
                        <a:t>Research</a:t>
                      </a:r>
                      <a:r>
                        <a:rPr lang="cs-CZ" sz="1800" dirty="0">
                          <a:effectLst/>
                        </a:rPr>
                        <a:t> Institute, Gene Bank</a:t>
                      </a:r>
                      <a:br>
                        <a:rPr lang="cs-CZ" sz="1800" dirty="0">
                          <a:effectLst/>
                        </a:rPr>
                      </a:br>
                      <a:r>
                        <a:rPr lang="cs-CZ" sz="1800" dirty="0">
                          <a:effectLst/>
                        </a:rPr>
                        <a:t>Drnovská 507</a:t>
                      </a:r>
                      <a:br>
                        <a:rPr lang="cs-CZ" sz="1800" dirty="0">
                          <a:effectLst/>
                        </a:rPr>
                      </a:br>
                      <a:r>
                        <a:rPr lang="cs-CZ" sz="1800" dirty="0">
                          <a:effectLst/>
                        </a:rPr>
                        <a:t>16106 Praha 6 - Ruzyně</a:t>
                      </a:r>
                      <a:br>
                        <a:rPr lang="cs-CZ" sz="1800" dirty="0">
                          <a:effectLst/>
                        </a:rPr>
                      </a:br>
                      <a:r>
                        <a:rPr lang="cs-CZ" sz="1800" dirty="0">
                          <a:effectLst/>
                        </a:rPr>
                        <a:t>Czech Republic</a:t>
                      </a:r>
                    </a:p>
                  </a:txBody>
                  <a:tcPr marL="74491" marR="74491" marT="74491" marB="74491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800" dirty="0">
                          <a:effectLst/>
                        </a:rPr>
                        <a:t>Tel: (420) 233022497</a:t>
                      </a:r>
                      <a:br>
                        <a:rPr lang="cs-CZ" sz="1800" dirty="0">
                          <a:effectLst/>
                        </a:rPr>
                      </a:br>
                      <a:r>
                        <a:rPr lang="cs-CZ" sz="1800" dirty="0">
                          <a:effectLst/>
                        </a:rPr>
                        <a:t>Fax: (420) 233022286</a:t>
                      </a:r>
                      <a:br>
                        <a:rPr lang="cs-CZ" sz="1800" dirty="0">
                          <a:effectLst/>
                        </a:rPr>
                      </a:br>
                      <a:r>
                        <a:rPr lang="cs-CZ" sz="1800" u="none" strike="noStrike" dirty="0" smtClean="0">
                          <a:solidFill>
                            <a:srgbClr val="B63D97"/>
                          </a:solidFill>
                          <a:effectLst/>
                        </a:rPr>
                        <a:t>holubec@vurv.cz</a:t>
                      </a:r>
                      <a:endParaRPr lang="cs-CZ" sz="1800" dirty="0">
                        <a:effectLst/>
                      </a:endParaRPr>
                    </a:p>
                  </a:txBody>
                  <a:tcPr marL="74491" marR="74491" marT="74491" marB="74491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8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Kontaktní osoby za VŠÚO Holovousy s.r.o. při ECPGR</a:t>
            </a:r>
          </a:p>
          <a:p>
            <a:endParaRPr lang="cs-CZ" sz="2400" b="1" dirty="0"/>
          </a:p>
          <a:p>
            <a:r>
              <a:rPr lang="cs-CZ" sz="2400" b="1" dirty="0" smtClean="0"/>
              <a:t> </a:t>
            </a:r>
            <a:endParaRPr lang="cs-CZ" sz="2400" b="1" dirty="0"/>
          </a:p>
          <a:p>
            <a:endParaRPr lang="cs-CZ" sz="2400" b="1" dirty="0" smtClean="0"/>
          </a:p>
          <a:p>
            <a:endParaRPr lang="cs-CZ" sz="2400" b="1" dirty="0"/>
          </a:p>
          <a:p>
            <a:endParaRPr lang="cs-CZ" sz="2400" b="1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617833" y="1416908"/>
          <a:ext cx="7834188" cy="4920536"/>
        </p:xfrm>
        <a:graphic>
          <a:graphicData uri="http://schemas.openxmlformats.org/drawingml/2006/table">
            <a:tbl>
              <a:tblPr/>
              <a:tblGrid>
                <a:gridCol w="1958547"/>
                <a:gridCol w="2292182"/>
                <a:gridCol w="1624912"/>
                <a:gridCol w="1958547"/>
              </a:tblGrid>
              <a:tr h="3110280">
                <a:tc>
                  <a:txBody>
                    <a:bodyPr/>
                    <a:lstStyle/>
                    <a:p>
                      <a:pPr fontAlgn="t"/>
                      <a:r>
                        <a:rPr lang="cs-CZ" sz="1600" b="1" dirty="0" smtClean="0">
                          <a:effectLst/>
                        </a:rPr>
                        <a:t>Boris</a:t>
                      </a:r>
                      <a:r>
                        <a:rPr lang="cs-CZ" sz="1600" b="1" dirty="0">
                          <a:effectLst/>
                        </a:rPr>
                        <a:t> Krška</a:t>
                      </a: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200" b="1" dirty="0" smtClean="0">
                          <a:effectLst/>
                        </a:rPr>
                        <a:t>Výzkumný </a:t>
                      </a:r>
                      <a:r>
                        <a:rPr lang="cs-CZ" sz="1200" b="1" dirty="0">
                          <a:effectLst/>
                        </a:rPr>
                        <a:t>a šlechtitelský ústav ovocnářský Holovousy s.r.o.</a:t>
                      </a:r>
                      <a:br>
                        <a:rPr lang="cs-CZ" sz="1200" b="1" dirty="0">
                          <a:effectLst/>
                        </a:rPr>
                      </a:br>
                      <a:r>
                        <a:rPr lang="cs-CZ" sz="1200" b="1" dirty="0">
                          <a:effectLst/>
                        </a:rPr>
                        <a:t/>
                      </a:r>
                      <a:br>
                        <a:rPr lang="cs-CZ" sz="1200" b="1" dirty="0">
                          <a:effectLst/>
                        </a:rPr>
                      </a:br>
                      <a:r>
                        <a:rPr lang="en-US" sz="1200" b="1" dirty="0" err="1" smtClean="0">
                          <a:effectLst/>
                        </a:rPr>
                        <a:t>Holovousy</a:t>
                      </a:r>
                      <a:r>
                        <a:rPr lang="en-US" sz="1200" b="1" dirty="0" smtClean="0">
                          <a:effectLst/>
                        </a:rPr>
                        <a:t> 1</a:t>
                      </a:r>
                      <a:r>
                        <a:rPr lang="cs-CZ" sz="1200" b="1" dirty="0" smtClean="0">
                          <a:effectLst/>
                        </a:rPr>
                        <a:t>29</a:t>
                      </a:r>
                      <a:r>
                        <a:rPr lang="en-US" sz="1200" b="1" dirty="0" smtClean="0">
                          <a:effectLst/>
                        </a:rPr>
                        <a:t/>
                      </a:r>
                      <a:br>
                        <a:rPr lang="en-US" sz="1200" b="1" dirty="0" smtClean="0">
                          <a:effectLst/>
                        </a:rPr>
                      </a:br>
                      <a:r>
                        <a:rPr lang="en-US" sz="1200" b="1" dirty="0" smtClean="0">
                          <a:effectLst/>
                        </a:rPr>
                        <a:t>508 01 </a:t>
                      </a:r>
                      <a:r>
                        <a:rPr lang="en-US" sz="1200" b="1" dirty="0" err="1" smtClean="0">
                          <a:effectLst/>
                        </a:rPr>
                        <a:t>Horice</a:t>
                      </a:r>
                      <a:r>
                        <a:rPr lang="en-US" sz="1200" b="1" dirty="0" smtClean="0">
                          <a:effectLst/>
                        </a:rPr>
                        <a:t/>
                      </a:r>
                      <a:br>
                        <a:rPr lang="en-US" sz="1200" b="1" dirty="0" smtClean="0">
                          <a:effectLst/>
                        </a:rPr>
                      </a:br>
                      <a:r>
                        <a:rPr lang="en-US" sz="1200" b="1" dirty="0" smtClean="0">
                          <a:effectLst/>
                        </a:rPr>
                        <a:t>Czech Republic</a:t>
                      </a:r>
                      <a:endParaRPr lang="cs-CZ" sz="1200" b="1" dirty="0">
                        <a:effectLst/>
                      </a:endParaRP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de-DE" sz="1200" b="1" dirty="0">
                          <a:effectLst/>
                        </a:rPr>
                        <a:t>Tel: (420) </a:t>
                      </a:r>
                      <a:r>
                        <a:rPr lang="de-DE" sz="1200" b="1" dirty="0" smtClean="0">
                          <a:effectLst/>
                        </a:rPr>
                        <a:t>49</a:t>
                      </a:r>
                      <a:r>
                        <a:rPr lang="cs-CZ" sz="1200" b="1" dirty="0" smtClean="0">
                          <a:effectLst/>
                        </a:rPr>
                        <a:t>1</a:t>
                      </a:r>
                      <a:r>
                        <a:rPr lang="de-DE" sz="1200" b="1" dirty="0" smtClean="0">
                          <a:effectLst/>
                        </a:rPr>
                        <a:t> </a:t>
                      </a:r>
                      <a:r>
                        <a:rPr lang="cs-CZ" sz="1200" b="1" dirty="0" smtClean="0">
                          <a:effectLst/>
                        </a:rPr>
                        <a:t>848</a:t>
                      </a:r>
                      <a:r>
                        <a:rPr lang="de-DE" sz="1200" b="1" dirty="0" smtClean="0">
                          <a:effectLst/>
                        </a:rPr>
                        <a:t> </a:t>
                      </a:r>
                      <a:r>
                        <a:rPr lang="cs-CZ" sz="1200" b="1" dirty="0" smtClean="0">
                          <a:effectLst/>
                        </a:rPr>
                        <a:t>293</a:t>
                      </a:r>
                      <a:r>
                        <a:rPr lang="de-DE" sz="1200" b="1" dirty="0">
                          <a:effectLst/>
                        </a:rPr>
                        <a:t/>
                      </a:r>
                      <a:br>
                        <a:rPr lang="de-DE" sz="1200" b="1" dirty="0">
                          <a:effectLst/>
                        </a:rPr>
                      </a:br>
                      <a:endParaRPr lang="cs-CZ" sz="1200" b="1" dirty="0" smtClean="0">
                        <a:effectLst/>
                      </a:endParaRPr>
                    </a:p>
                    <a:p>
                      <a:pPr fontAlgn="t"/>
                      <a:r>
                        <a:rPr lang="de-DE" sz="1200" b="1" u="none" strike="noStrike" dirty="0" smtClean="0">
                          <a:solidFill>
                            <a:srgbClr val="B63D97"/>
                          </a:solidFill>
                          <a:effectLst/>
                        </a:rPr>
                        <a:t>Boris.KRSKA@vsuo.cz</a:t>
                      </a:r>
                      <a:endParaRPr lang="de-DE" sz="1200" b="1" dirty="0">
                        <a:effectLst/>
                      </a:endParaRP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200" b="1">
                          <a:effectLst/>
                        </a:rPr>
                        <a:t>Genebank Curator </a:t>
                      </a: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10256">
                <a:tc>
                  <a:txBody>
                    <a:bodyPr/>
                    <a:lstStyle/>
                    <a:p>
                      <a:pPr fontAlgn="t"/>
                      <a:r>
                        <a:rPr lang="cs-CZ" sz="1600" b="1" dirty="0" smtClean="0">
                          <a:effectLst/>
                        </a:rPr>
                        <a:t>Jiří </a:t>
                      </a:r>
                      <a:r>
                        <a:rPr lang="cs-CZ" sz="1600" b="1" dirty="0">
                          <a:effectLst/>
                        </a:rPr>
                        <a:t> Sedlák</a:t>
                      </a: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200" b="1" dirty="0" smtClean="0">
                          <a:effectLst/>
                        </a:rPr>
                        <a:t>Výzkumný a šlechtitelský ústav ovocnářský Holovousy s.r.o.</a:t>
                      </a:r>
                    </a:p>
                    <a:p>
                      <a:pPr fontAlgn="t"/>
                      <a:r>
                        <a:rPr lang="cs-CZ" sz="1200" b="1" dirty="0" smtClean="0">
                          <a:effectLst/>
                        </a:rPr>
                        <a:t/>
                      </a:r>
                      <a:br>
                        <a:rPr lang="cs-CZ" sz="1200" b="1" dirty="0" smtClean="0">
                          <a:effectLst/>
                        </a:rPr>
                      </a:br>
                      <a:r>
                        <a:rPr lang="en-US" sz="1200" b="1" dirty="0" err="1" smtClean="0">
                          <a:effectLst/>
                        </a:rPr>
                        <a:t>Holovousy</a:t>
                      </a:r>
                      <a:r>
                        <a:rPr lang="en-US" sz="1200" b="1" dirty="0" smtClean="0">
                          <a:effectLst/>
                        </a:rPr>
                        <a:t> 1</a:t>
                      </a:r>
                      <a:r>
                        <a:rPr lang="cs-CZ" sz="1200" b="1" dirty="0" smtClean="0">
                          <a:effectLst/>
                        </a:rPr>
                        <a:t>29</a:t>
                      </a:r>
                      <a:r>
                        <a:rPr lang="en-US" sz="1200" b="1" dirty="0">
                          <a:effectLst/>
                        </a:rPr>
                        <a:t/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508 01 </a:t>
                      </a:r>
                      <a:r>
                        <a:rPr lang="en-US" sz="1200" b="1" dirty="0" err="1">
                          <a:effectLst/>
                        </a:rPr>
                        <a:t>Horice</a:t>
                      </a:r>
                      <a:r>
                        <a:rPr lang="en-US" sz="1200" b="1" dirty="0">
                          <a:effectLst/>
                        </a:rPr>
                        <a:t/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Czech Republic</a:t>
                      </a: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200" b="1" dirty="0">
                          <a:effectLst/>
                        </a:rPr>
                        <a:t>Tel: (420) </a:t>
                      </a:r>
                      <a:r>
                        <a:rPr lang="cs-CZ" sz="1200" b="1" dirty="0" smtClean="0">
                          <a:effectLst/>
                        </a:rPr>
                        <a:t>491 848 204</a:t>
                      </a:r>
                      <a:r>
                        <a:rPr lang="cs-CZ" sz="1200" b="1" dirty="0">
                          <a:effectLst/>
                        </a:rPr>
                        <a:t/>
                      </a:r>
                      <a:br>
                        <a:rPr lang="cs-CZ" sz="1200" b="1" dirty="0">
                          <a:effectLst/>
                        </a:rPr>
                      </a:br>
                      <a:r>
                        <a:rPr lang="cs-CZ" sz="1200" b="1" dirty="0">
                          <a:effectLst/>
                        </a:rPr>
                        <a:t/>
                      </a:r>
                      <a:br>
                        <a:rPr lang="cs-CZ" sz="1200" b="1" dirty="0">
                          <a:effectLst/>
                        </a:rPr>
                      </a:br>
                      <a:r>
                        <a:rPr lang="cs-CZ" sz="1200" b="1" u="none" strike="noStrike" dirty="0" smtClean="0">
                          <a:solidFill>
                            <a:srgbClr val="B63D97"/>
                          </a:solidFill>
                          <a:effectLst/>
                        </a:rPr>
                        <a:t>sedlak@vsuo.cz</a:t>
                      </a:r>
                      <a:endParaRPr lang="cs-CZ" sz="1200" b="1" dirty="0">
                        <a:effectLst/>
                      </a:endParaRP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cs-CZ" sz="1200" b="1" dirty="0" err="1">
                          <a:effectLst/>
                        </a:rPr>
                        <a:t>Crop</a:t>
                      </a:r>
                      <a:r>
                        <a:rPr lang="cs-CZ" sz="1200" b="1" dirty="0">
                          <a:effectLst/>
                        </a:rPr>
                        <a:t> </a:t>
                      </a:r>
                      <a:r>
                        <a:rPr lang="cs-CZ" sz="1200" b="1" dirty="0" err="1">
                          <a:effectLst/>
                        </a:rPr>
                        <a:t>specialist</a:t>
                      </a:r>
                      <a:r>
                        <a:rPr lang="cs-CZ" sz="1200" b="1" dirty="0">
                          <a:effectLst/>
                        </a:rPr>
                        <a:t> </a:t>
                      </a:r>
                    </a:p>
                  </a:txBody>
                  <a:tcPr marL="36505" marR="36505" marT="36505" marB="3650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34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/>
              <a:t>Pro VŠÚO </a:t>
            </a:r>
            <a:r>
              <a:rPr lang="cs-CZ" sz="2400" b="1" dirty="0" smtClean="0"/>
              <a:t>Holovousy relevantní </a:t>
            </a:r>
            <a:r>
              <a:rPr lang="cs-CZ" sz="2400" b="1" dirty="0"/>
              <a:t>pracovní </a:t>
            </a:r>
            <a:r>
              <a:rPr lang="cs-CZ" sz="2400" b="1" dirty="0" smtClean="0"/>
              <a:t>skupiny (WG): </a:t>
            </a:r>
            <a:endParaRPr lang="cs-CZ" sz="2400" b="1" dirty="0"/>
          </a:p>
          <a:p>
            <a:r>
              <a:rPr lang="cs-CZ" sz="2400" b="1" i="1" dirty="0" err="1" smtClean="0"/>
              <a:t>Prunus</a:t>
            </a:r>
            <a:r>
              <a:rPr lang="cs-CZ" sz="2400" b="1" i="1" dirty="0"/>
              <a:t>, </a:t>
            </a:r>
            <a:r>
              <a:rPr lang="cs-CZ" sz="2400" b="1" i="1" dirty="0" smtClean="0"/>
              <a:t>Malus/</a:t>
            </a:r>
            <a:r>
              <a:rPr lang="cs-CZ" sz="2400" b="1" i="1" dirty="0" err="1" smtClean="0"/>
              <a:t>Pyrus</a:t>
            </a:r>
            <a:r>
              <a:rPr lang="cs-CZ" sz="2400" b="1" dirty="0" smtClean="0"/>
              <a:t>, </a:t>
            </a:r>
            <a:r>
              <a:rPr lang="cs-CZ" sz="2400" b="1" dirty="0" err="1"/>
              <a:t>Berry</a:t>
            </a:r>
            <a:r>
              <a:rPr lang="cs-CZ" sz="2400" b="1" dirty="0"/>
              <a:t> </a:t>
            </a:r>
            <a:r>
              <a:rPr lang="cs-CZ" sz="2400" b="1" dirty="0" err="1"/>
              <a:t>fruit</a:t>
            </a:r>
            <a:r>
              <a:rPr lang="cs-CZ" sz="2400" b="1" dirty="0"/>
              <a:t> </a:t>
            </a:r>
          </a:p>
          <a:p>
            <a:endParaRPr lang="cs-CZ" sz="2400" b="1" dirty="0" smtClean="0"/>
          </a:p>
          <a:p>
            <a:endParaRPr lang="cs-CZ" sz="2400" b="1" dirty="0"/>
          </a:p>
          <a:p>
            <a:endParaRPr lang="cs-CZ" sz="2400" b="1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77" y="2121243"/>
            <a:ext cx="3712520" cy="278439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42" y="1729945"/>
            <a:ext cx="3520303" cy="264022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842" y="4551405"/>
            <a:ext cx="2504303" cy="187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7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Mezinárodní projekty ECPGR s účastí VŠÚO Holovousy s.r.o.</a:t>
            </a:r>
          </a:p>
          <a:p>
            <a:endParaRPr lang="cs-CZ" sz="2400" b="1" dirty="0"/>
          </a:p>
          <a:p>
            <a:r>
              <a:rPr lang="en-US" sz="2400" b="1" dirty="0" smtClean="0"/>
              <a:t>Building </a:t>
            </a:r>
            <a:r>
              <a:rPr lang="en-US" sz="2400" b="1" dirty="0"/>
              <a:t>and promoting a European </a:t>
            </a:r>
            <a:r>
              <a:rPr lang="en-US" sz="2400" b="1" i="1" dirty="0" err="1"/>
              <a:t>Pyrus</a:t>
            </a:r>
            <a:r>
              <a:rPr lang="en-US" sz="2400" b="1" i="1" dirty="0"/>
              <a:t> </a:t>
            </a:r>
            <a:r>
              <a:rPr lang="en-US" sz="2400" b="1" dirty="0"/>
              <a:t>collection – A case</a:t>
            </a:r>
          </a:p>
          <a:p>
            <a:r>
              <a:rPr lang="cs-CZ" sz="2400" b="1" dirty="0"/>
              <a:t>study.</a:t>
            </a:r>
          </a:p>
          <a:p>
            <a:r>
              <a:rPr lang="en-US" sz="2400" dirty="0" smtClean="0"/>
              <a:t>A</a:t>
            </a:r>
            <a:r>
              <a:rPr lang="cs-CZ" sz="2400" dirty="0" smtClean="0"/>
              <a:t>k</a:t>
            </a:r>
            <a:r>
              <a:rPr lang="en-US" sz="2400" dirty="0" err="1" smtClean="0"/>
              <a:t>ronym</a:t>
            </a:r>
            <a:r>
              <a:rPr lang="en-US" sz="2400" dirty="0" smtClean="0"/>
              <a:t> </a:t>
            </a:r>
            <a:r>
              <a:rPr lang="en-US" sz="2400" b="1" dirty="0" err="1" smtClean="0"/>
              <a:t>ECoHisPy</a:t>
            </a:r>
            <a:r>
              <a:rPr lang="en-US" sz="2400" b="1" dirty="0" smtClean="0"/>
              <a:t> </a:t>
            </a:r>
            <a:r>
              <a:rPr lang="en-US" sz="2400" dirty="0"/>
              <a:t>(</a:t>
            </a:r>
            <a:r>
              <a:rPr lang="en-US" sz="2400" b="1" dirty="0"/>
              <a:t>E</a:t>
            </a:r>
            <a:r>
              <a:rPr lang="en-US" sz="2400" dirty="0"/>
              <a:t>uropean </a:t>
            </a:r>
            <a:r>
              <a:rPr lang="en-US" sz="2400" b="1" dirty="0"/>
              <a:t>Co</a:t>
            </a:r>
            <a:r>
              <a:rPr lang="en-US" sz="2400" dirty="0"/>
              <a:t>llection of </a:t>
            </a:r>
            <a:r>
              <a:rPr lang="en-US" sz="2400" b="1" dirty="0"/>
              <a:t>His</a:t>
            </a:r>
            <a:r>
              <a:rPr lang="en-US" sz="2400" dirty="0"/>
              <a:t>torical </a:t>
            </a:r>
            <a:r>
              <a:rPr lang="en-US" sz="2400" b="1" i="1" dirty="0" err="1"/>
              <a:t>Py</a:t>
            </a:r>
            <a:r>
              <a:rPr lang="en-US" sz="2400" i="1" dirty="0" err="1"/>
              <a:t>rus</a:t>
            </a:r>
            <a:r>
              <a:rPr lang="en-US" sz="2400" dirty="0"/>
              <a:t>).</a:t>
            </a:r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Od 1.01.2015 do 1.1.2016</a:t>
            </a:r>
          </a:p>
          <a:p>
            <a:endParaRPr lang="cs-CZ" sz="2400" dirty="0"/>
          </a:p>
          <a:p>
            <a:endParaRPr lang="cs-CZ" sz="2400" dirty="0"/>
          </a:p>
          <a:p>
            <a:endParaRPr lang="cs-CZ" sz="2400" b="1" dirty="0"/>
          </a:p>
          <a:p>
            <a:endParaRPr lang="cs-CZ" sz="2400" b="1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7" y="2762564"/>
            <a:ext cx="2761428" cy="34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704106" y="316730"/>
            <a:ext cx="83222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400" b="1" dirty="0" smtClean="0">
              <a:solidFill>
                <a:srgbClr val="00B050"/>
              </a:solidFill>
            </a:endParaRPr>
          </a:p>
          <a:p>
            <a:r>
              <a:rPr lang="cs-CZ" sz="2400" b="1" dirty="0" smtClean="0"/>
              <a:t>Mezinárodní projekty ECPGR s účastí VŠÚO Holovousy s.r.o.</a:t>
            </a:r>
          </a:p>
          <a:p>
            <a:endParaRPr lang="cs-CZ" sz="2400" b="1" dirty="0"/>
          </a:p>
          <a:p>
            <a:pPr>
              <a:tabLst>
                <a:tab pos="180340" algn="l"/>
              </a:tabLst>
            </a:pPr>
            <a:r>
              <a:rPr lang="en-GB" sz="2400" b="1" dirty="0"/>
              <a:t>Collaborative action for updating, documenting and communicating the cherry patrimonial richness in EU</a:t>
            </a:r>
            <a:endParaRPr lang="cs-CZ" sz="2400" b="1" dirty="0">
              <a:latin typeface="Palatino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dirty="0" smtClean="0"/>
          </a:p>
          <a:p>
            <a:r>
              <a:rPr lang="en-US" sz="2400" dirty="0" smtClean="0"/>
              <a:t>A</a:t>
            </a:r>
            <a:r>
              <a:rPr lang="cs-CZ" sz="2400" dirty="0" smtClean="0"/>
              <a:t>k</a:t>
            </a:r>
            <a:r>
              <a:rPr lang="en-US" sz="2400" dirty="0" err="1" smtClean="0"/>
              <a:t>ronym</a:t>
            </a:r>
            <a:r>
              <a:rPr lang="en-US" sz="2400" dirty="0" smtClean="0"/>
              <a:t> </a:t>
            </a:r>
            <a:r>
              <a:rPr lang="cs-CZ" sz="2400" dirty="0" err="1" smtClean="0"/>
              <a:t>EU.Cherry</a:t>
            </a:r>
            <a:endParaRPr lang="en-US" sz="2400" dirty="0"/>
          </a:p>
          <a:p>
            <a:r>
              <a:rPr lang="cs-CZ" sz="2400" dirty="0" smtClean="0"/>
              <a:t>Řešení: 2016 - 2017</a:t>
            </a:r>
            <a:endParaRPr lang="en-US" sz="2400" dirty="0"/>
          </a:p>
          <a:p>
            <a:endParaRPr lang="cs-CZ" sz="2400" dirty="0"/>
          </a:p>
          <a:p>
            <a:endParaRPr lang="cs-CZ" sz="2400" dirty="0"/>
          </a:p>
          <a:p>
            <a:endParaRPr lang="cs-CZ" sz="2400" b="1" dirty="0"/>
          </a:p>
          <a:p>
            <a:endParaRPr lang="cs-CZ" sz="2400" b="1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25" y="3537407"/>
            <a:ext cx="3476366" cy="26072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72" y="2688910"/>
            <a:ext cx="4607696" cy="345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5D2DA291D89D844A1EC3895C54340F9" ma:contentTypeVersion="0" ma:contentTypeDescription="Vytvoří nový dokument" ma:contentTypeScope="" ma:versionID="78ac6a42b90dd3ba31d824801c78283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ecb93c72f33e94aa0d8973920a8bbe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CBF9A0-050A-4893-9EAC-7F5736CBC1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AD304F-1393-43B6-ABE0-75C57DBCA70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08ECB4-A381-4725-B9DD-9F9396B3C4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1746</TotalTime>
  <Words>512</Words>
  <Application>Microsoft Office PowerPoint</Application>
  <PresentationFormat>Předvádění na obrazovce (4:3)</PresentationFormat>
  <Paragraphs>141</Paragraphs>
  <Slides>15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Palatino</vt:lpstr>
      <vt:lpstr>Times New Roman</vt:lpstr>
      <vt:lpstr>Motiv Office</vt:lpstr>
      <vt:lpstr>1_Motiv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Rozložení s nadpisem</dc:title>
  <dc:creator>Katka</dc:creator>
  <cp:lastModifiedBy>SEDLÁK Jiří, Ing. Ph.D.</cp:lastModifiedBy>
  <cp:revision>142</cp:revision>
  <cp:lastPrinted>2018-03-20T13:01:47Z</cp:lastPrinted>
  <dcterms:created xsi:type="dcterms:W3CDTF">2017-03-23T08:40:48Z</dcterms:created>
  <dcterms:modified xsi:type="dcterms:W3CDTF">2020-09-18T08:56:58Z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0x01010045D2DA291D89D844A1EC3895C54340F9</vt:lpwstr>
  </property>
</Properties>
</file>